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7"/>
  </p:notesMasterIdLst>
  <p:handoutMasterIdLst>
    <p:handoutMasterId r:id="rId8"/>
  </p:handoutMasterIdLst>
  <p:sldIdLst>
    <p:sldId id="264" r:id="rId5"/>
    <p:sldId id="265" r:id="rId6"/>
  </p:sldIdLst>
  <p:sldSz cx="7559675" cy="10691813"/>
  <p:notesSz cx="6797675" cy="9926638"/>
  <p:defaultTextStyle>
    <a:defPPr>
      <a:defRPr lang="fr-FR"/>
    </a:defPPr>
    <a:lvl1pPr marL="0" algn="l" defTabSz="995352" rtl="0" eaLnBrk="1" latinLnBrk="0" hangingPunct="1">
      <a:defRPr sz="1959" kern="1200">
        <a:solidFill>
          <a:schemeClr val="tx1"/>
        </a:solidFill>
        <a:latin typeface="+mn-lt"/>
        <a:ea typeface="+mn-ea"/>
        <a:cs typeface="+mn-cs"/>
      </a:defRPr>
    </a:lvl1pPr>
    <a:lvl2pPr marL="497676" algn="l" defTabSz="995352" rtl="0" eaLnBrk="1" latinLnBrk="0" hangingPunct="1">
      <a:defRPr sz="1959" kern="1200">
        <a:solidFill>
          <a:schemeClr val="tx1"/>
        </a:solidFill>
        <a:latin typeface="+mn-lt"/>
        <a:ea typeface="+mn-ea"/>
        <a:cs typeface="+mn-cs"/>
      </a:defRPr>
    </a:lvl2pPr>
    <a:lvl3pPr marL="995352" algn="l" defTabSz="995352" rtl="0" eaLnBrk="1" latinLnBrk="0" hangingPunct="1">
      <a:defRPr sz="1959" kern="1200">
        <a:solidFill>
          <a:schemeClr val="tx1"/>
        </a:solidFill>
        <a:latin typeface="+mn-lt"/>
        <a:ea typeface="+mn-ea"/>
        <a:cs typeface="+mn-cs"/>
      </a:defRPr>
    </a:lvl3pPr>
    <a:lvl4pPr marL="1493028" algn="l" defTabSz="995352" rtl="0" eaLnBrk="1" latinLnBrk="0" hangingPunct="1">
      <a:defRPr sz="1959" kern="1200">
        <a:solidFill>
          <a:schemeClr val="tx1"/>
        </a:solidFill>
        <a:latin typeface="+mn-lt"/>
        <a:ea typeface="+mn-ea"/>
        <a:cs typeface="+mn-cs"/>
      </a:defRPr>
    </a:lvl4pPr>
    <a:lvl5pPr marL="1990703" algn="l" defTabSz="995352" rtl="0" eaLnBrk="1" latinLnBrk="0" hangingPunct="1">
      <a:defRPr sz="1959" kern="1200">
        <a:solidFill>
          <a:schemeClr val="tx1"/>
        </a:solidFill>
        <a:latin typeface="+mn-lt"/>
        <a:ea typeface="+mn-ea"/>
        <a:cs typeface="+mn-cs"/>
      </a:defRPr>
    </a:lvl5pPr>
    <a:lvl6pPr marL="2488380" algn="l" defTabSz="995352" rtl="0" eaLnBrk="1" latinLnBrk="0" hangingPunct="1">
      <a:defRPr sz="1959" kern="1200">
        <a:solidFill>
          <a:schemeClr val="tx1"/>
        </a:solidFill>
        <a:latin typeface="+mn-lt"/>
        <a:ea typeface="+mn-ea"/>
        <a:cs typeface="+mn-cs"/>
      </a:defRPr>
    </a:lvl6pPr>
    <a:lvl7pPr marL="2986056" algn="l" defTabSz="995352" rtl="0" eaLnBrk="1" latinLnBrk="0" hangingPunct="1">
      <a:defRPr sz="1959" kern="1200">
        <a:solidFill>
          <a:schemeClr val="tx1"/>
        </a:solidFill>
        <a:latin typeface="+mn-lt"/>
        <a:ea typeface="+mn-ea"/>
        <a:cs typeface="+mn-cs"/>
      </a:defRPr>
    </a:lvl7pPr>
    <a:lvl8pPr marL="3483730" algn="l" defTabSz="995352" rtl="0" eaLnBrk="1" latinLnBrk="0" hangingPunct="1">
      <a:defRPr sz="1959" kern="1200">
        <a:solidFill>
          <a:schemeClr val="tx1"/>
        </a:solidFill>
        <a:latin typeface="+mn-lt"/>
        <a:ea typeface="+mn-ea"/>
        <a:cs typeface="+mn-cs"/>
      </a:defRPr>
    </a:lvl8pPr>
    <a:lvl9pPr marL="3981406" algn="l" defTabSz="995352" rtl="0" eaLnBrk="1" latinLnBrk="0" hangingPunct="1">
      <a:defRPr sz="1959"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261529CC-D422-413E-B5F4-22596B988016}">
          <p14:sldIdLst>
            <p14:sldId id="264"/>
            <p14:sldId id="26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BB26"/>
    <a:srgbClr val="BFBFBF"/>
    <a:srgbClr val="FFFFFF"/>
    <a:srgbClr val="797C8F"/>
    <a:srgbClr val="F2F2F2"/>
    <a:srgbClr val="F5AE2F"/>
    <a:srgbClr val="FDF1DB"/>
    <a:srgbClr val="FBE1B3"/>
    <a:srgbClr val="E2AC00"/>
    <a:srgbClr val="A2B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3" autoAdjust="0"/>
    <p:restoredTop sz="96187" autoAdjust="0"/>
  </p:normalViewPr>
  <p:slideViewPr>
    <p:cSldViewPr snapToGrid="0">
      <p:cViewPr>
        <p:scale>
          <a:sx n="150" d="100"/>
          <a:sy n="150" d="100"/>
        </p:scale>
        <p:origin x="474" y="-18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9" d="100"/>
          <a:sy n="79" d="100"/>
        </p:scale>
        <p:origin x="395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0949B61-82BA-4DC5-A603-4F2B2153B533}" type="datetimeFigureOut">
              <a:rPr lang="fr-FR" smtClean="0"/>
              <a:t>04/05/2023</a:t>
            </a:fld>
            <a:endParaRPr lang="fr-FR"/>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E77F5F8-0255-49FF-999F-0B02B42974ED}" type="slidenum">
              <a:rPr lang="fr-FR" smtClean="0"/>
              <a:t>‹#›</a:t>
            </a:fld>
            <a:endParaRPr lang="fr-FR"/>
          </a:p>
        </p:txBody>
      </p:sp>
    </p:spTree>
    <p:extLst>
      <p:ext uri="{BB962C8B-B14F-4D97-AF65-F5344CB8AC3E}">
        <p14:creationId xmlns:p14="http://schemas.microsoft.com/office/powerpoint/2010/main" val="5804607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6F3CF3B-8383-4431-994B-E19C8C30B33C}" type="datetimeFigureOut">
              <a:rPr lang="fr-FR" smtClean="0"/>
              <a:t>04/05/2023</a:t>
            </a:fld>
            <a:endParaRPr lang="fr-FR"/>
          </a:p>
        </p:txBody>
      </p:sp>
      <p:sp>
        <p:nvSpPr>
          <p:cNvPr id="4" name="Espace réservé de l'image des diapositives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77CD7C8-922D-4971-BDEB-4E61B5860B6A}" type="slidenum">
              <a:rPr lang="fr-FR" smtClean="0"/>
              <a:t>‹#›</a:t>
            </a:fld>
            <a:endParaRPr lang="fr-FR"/>
          </a:p>
        </p:txBody>
      </p:sp>
    </p:spTree>
    <p:extLst>
      <p:ext uri="{BB962C8B-B14F-4D97-AF65-F5344CB8AC3E}">
        <p14:creationId xmlns:p14="http://schemas.microsoft.com/office/powerpoint/2010/main" val="2329658582"/>
      </p:ext>
    </p:extLst>
  </p:cSld>
  <p:clrMap bg1="lt1" tx1="dk1" bg2="lt2" tx2="dk2" accent1="accent1" accent2="accent2" accent3="accent3" accent4="accent4" accent5="accent5" accent6="accent6" hlink="hlink" folHlink="folHlink"/>
  <p:notesStyle>
    <a:lvl1pPr marL="0" algn="l" defTabSz="995352" rtl="0" eaLnBrk="1" latinLnBrk="0" hangingPunct="1">
      <a:defRPr sz="1306" kern="1200">
        <a:solidFill>
          <a:schemeClr val="tx1"/>
        </a:solidFill>
        <a:latin typeface="+mn-lt"/>
        <a:ea typeface="+mn-ea"/>
        <a:cs typeface="+mn-cs"/>
      </a:defRPr>
    </a:lvl1pPr>
    <a:lvl2pPr marL="497676" algn="l" defTabSz="995352" rtl="0" eaLnBrk="1" latinLnBrk="0" hangingPunct="1">
      <a:defRPr sz="1306" kern="1200">
        <a:solidFill>
          <a:schemeClr val="tx1"/>
        </a:solidFill>
        <a:latin typeface="+mn-lt"/>
        <a:ea typeface="+mn-ea"/>
        <a:cs typeface="+mn-cs"/>
      </a:defRPr>
    </a:lvl2pPr>
    <a:lvl3pPr marL="995352" algn="l" defTabSz="995352" rtl="0" eaLnBrk="1" latinLnBrk="0" hangingPunct="1">
      <a:defRPr sz="1306" kern="1200">
        <a:solidFill>
          <a:schemeClr val="tx1"/>
        </a:solidFill>
        <a:latin typeface="+mn-lt"/>
        <a:ea typeface="+mn-ea"/>
        <a:cs typeface="+mn-cs"/>
      </a:defRPr>
    </a:lvl3pPr>
    <a:lvl4pPr marL="1493028" algn="l" defTabSz="995352" rtl="0" eaLnBrk="1" latinLnBrk="0" hangingPunct="1">
      <a:defRPr sz="1306" kern="1200">
        <a:solidFill>
          <a:schemeClr val="tx1"/>
        </a:solidFill>
        <a:latin typeface="+mn-lt"/>
        <a:ea typeface="+mn-ea"/>
        <a:cs typeface="+mn-cs"/>
      </a:defRPr>
    </a:lvl4pPr>
    <a:lvl5pPr marL="1990703" algn="l" defTabSz="995352" rtl="0" eaLnBrk="1" latinLnBrk="0" hangingPunct="1">
      <a:defRPr sz="1306" kern="1200">
        <a:solidFill>
          <a:schemeClr val="tx1"/>
        </a:solidFill>
        <a:latin typeface="+mn-lt"/>
        <a:ea typeface="+mn-ea"/>
        <a:cs typeface="+mn-cs"/>
      </a:defRPr>
    </a:lvl5pPr>
    <a:lvl6pPr marL="2488380" algn="l" defTabSz="995352" rtl="0" eaLnBrk="1" latinLnBrk="0" hangingPunct="1">
      <a:defRPr sz="1306" kern="1200">
        <a:solidFill>
          <a:schemeClr val="tx1"/>
        </a:solidFill>
        <a:latin typeface="+mn-lt"/>
        <a:ea typeface="+mn-ea"/>
        <a:cs typeface="+mn-cs"/>
      </a:defRPr>
    </a:lvl6pPr>
    <a:lvl7pPr marL="2986056" algn="l" defTabSz="995352" rtl="0" eaLnBrk="1" latinLnBrk="0" hangingPunct="1">
      <a:defRPr sz="1306" kern="1200">
        <a:solidFill>
          <a:schemeClr val="tx1"/>
        </a:solidFill>
        <a:latin typeface="+mn-lt"/>
        <a:ea typeface="+mn-ea"/>
        <a:cs typeface="+mn-cs"/>
      </a:defRPr>
    </a:lvl7pPr>
    <a:lvl8pPr marL="3483730" algn="l" defTabSz="995352" rtl="0" eaLnBrk="1" latinLnBrk="0" hangingPunct="1">
      <a:defRPr sz="1306" kern="1200">
        <a:solidFill>
          <a:schemeClr val="tx1"/>
        </a:solidFill>
        <a:latin typeface="+mn-lt"/>
        <a:ea typeface="+mn-ea"/>
        <a:cs typeface="+mn-cs"/>
      </a:defRPr>
    </a:lvl8pPr>
    <a:lvl9pPr marL="3981406" algn="l" defTabSz="995352" rtl="0" eaLnBrk="1" latinLnBrk="0" hangingPunct="1">
      <a:defRPr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endParaRPr lang="fr-FR" dirty="0"/>
          </a:p>
        </p:txBody>
      </p:sp>
      <p:sp>
        <p:nvSpPr>
          <p:cNvPr id="4" name="Espace réservé du numéro de diapositive 3"/>
          <p:cNvSpPr>
            <a:spLocks noGrp="1"/>
          </p:cNvSpPr>
          <p:nvPr>
            <p:ph type="sldNum" sz="quarter" idx="10"/>
          </p:nvPr>
        </p:nvSpPr>
        <p:spPr/>
        <p:txBody>
          <a:bodyPr/>
          <a:lstStyle/>
          <a:p>
            <a:fld id="{B77CD7C8-922D-4971-BDEB-4E61B5860B6A}" type="slidenum">
              <a:rPr lang="fr-FR" smtClean="0"/>
              <a:t>1</a:t>
            </a:fld>
            <a:endParaRPr lang="fr-FR"/>
          </a:p>
        </p:txBody>
      </p:sp>
    </p:spTree>
    <p:extLst>
      <p:ext uri="{BB962C8B-B14F-4D97-AF65-F5344CB8AC3E}">
        <p14:creationId xmlns:p14="http://schemas.microsoft.com/office/powerpoint/2010/main" val="35457472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ère Page">
    <p:spTree>
      <p:nvGrpSpPr>
        <p:cNvPr id="1" name=""/>
        <p:cNvGrpSpPr/>
        <p:nvPr/>
      </p:nvGrpSpPr>
      <p:grpSpPr>
        <a:xfrm>
          <a:off x="0" y="0"/>
          <a:ext cx="0" cy="0"/>
          <a:chOff x="0" y="0"/>
          <a:chExt cx="0" cy="0"/>
        </a:xfrm>
      </p:grpSpPr>
      <p:pic>
        <p:nvPicPr>
          <p:cNvPr id="7" name="Image 6"/>
          <p:cNvPicPr>
            <a:picLocks noChangeAspect="1"/>
          </p:cNvPicPr>
          <p:nvPr userDrawn="1"/>
        </p:nvPicPr>
        <p:blipFill rotWithShape="1">
          <a:blip r:embed="rId2">
            <a:extLst>
              <a:ext uri="{28A0092B-C50C-407E-A947-70E740481C1C}">
                <a14:useLocalDpi xmlns:a14="http://schemas.microsoft.com/office/drawing/2010/main" val="0"/>
              </a:ext>
            </a:extLst>
          </a:blip>
          <a:srcRect l="20067" b="75000"/>
          <a:stretch/>
        </p:blipFill>
        <p:spPr>
          <a:xfrm>
            <a:off x="-3" y="-804"/>
            <a:ext cx="7559674" cy="2273741"/>
          </a:xfrm>
          <a:prstGeom prst="rect">
            <a:avLst/>
          </a:prstGeom>
        </p:spPr>
      </p:pic>
      <p:pic>
        <p:nvPicPr>
          <p:cNvPr id="8" name="Image 7"/>
          <p:cNvPicPr>
            <a:picLocks noChangeAspect="1"/>
          </p:cNvPicPr>
          <p:nvPr userDrawn="1"/>
        </p:nvPicPr>
        <p:blipFill rotWithShape="1">
          <a:blip r:embed="rId3" cstate="print">
            <a:extLst>
              <a:ext uri="{28A0092B-C50C-407E-A947-70E740481C1C}">
                <a14:useLocalDpi xmlns:a14="http://schemas.microsoft.com/office/drawing/2010/main" val="0"/>
              </a:ext>
            </a:extLst>
          </a:blip>
          <a:srcRect t="14323"/>
          <a:stretch/>
        </p:blipFill>
        <p:spPr>
          <a:xfrm>
            <a:off x="2543439" y="120347"/>
            <a:ext cx="2472790" cy="1166860"/>
          </a:xfrm>
          <a:prstGeom prst="rect">
            <a:avLst/>
          </a:prstGeom>
        </p:spPr>
      </p:pic>
      <p:sp>
        <p:nvSpPr>
          <p:cNvPr id="9" name="Text Box 84"/>
          <p:cNvSpPr txBox="1">
            <a:spLocks noChangeArrowheads="1"/>
          </p:cNvSpPr>
          <p:nvPr userDrawn="1"/>
        </p:nvSpPr>
        <p:spPr bwMode="auto">
          <a:xfrm>
            <a:off x="1226696" y="1467644"/>
            <a:ext cx="5106280" cy="588735"/>
          </a:xfrm>
          <a:prstGeom prst="rect">
            <a:avLst/>
          </a:prstGeom>
          <a:noFill/>
          <a:ln w="9525">
            <a:noFill/>
            <a:miter lim="800000"/>
            <a:headEnd/>
            <a:tailEnd/>
          </a:ln>
        </p:spPr>
        <p:txBody>
          <a:bodyPr rot="0" vert="horz" wrap="square" lIns="98694" tIns="49347" rIns="98694" bIns="49347" anchor="ctr" anchorCtr="0" upright="1">
            <a:noAutofit/>
          </a:bodyPr>
          <a:lstStyle/>
          <a:p>
            <a:pPr algn="ctr">
              <a:lnSpc>
                <a:spcPct val="115000"/>
              </a:lnSpc>
              <a:spcAft>
                <a:spcPts val="1079"/>
              </a:spcAft>
            </a:pPr>
            <a:endParaRPr lang="fr-FR" sz="2400" dirty="0">
              <a:solidFill>
                <a:schemeClr val="bg1">
                  <a:lumMod val="95000"/>
                </a:schemeClr>
              </a:solidFill>
              <a:effectLst/>
              <a:latin typeface="+mj-lt"/>
              <a:ea typeface="Calibri" panose="020F0502020204030204" pitchFamily="34" charset="0"/>
              <a:cs typeface="Times New Roman" panose="02020603050405020304" pitchFamily="18" charset="0"/>
            </a:endParaRPr>
          </a:p>
        </p:txBody>
      </p:sp>
      <p:sp>
        <p:nvSpPr>
          <p:cNvPr id="12" name="Title Placeholder 1"/>
          <p:cNvSpPr>
            <a:spLocks noGrp="1"/>
          </p:cNvSpPr>
          <p:nvPr>
            <p:ph type="title"/>
          </p:nvPr>
        </p:nvSpPr>
        <p:spPr>
          <a:xfrm>
            <a:off x="1242017" y="1072397"/>
            <a:ext cx="5145220" cy="625910"/>
          </a:xfrm>
          <a:prstGeom prst="rect">
            <a:avLst/>
          </a:prstGeom>
        </p:spPr>
        <p:txBody>
          <a:bodyPr vert="horz" lIns="91440" tIns="45720" rIns="91440" bIns="45720" rtlCol="0" anchor="ctr">
            <a:normAutofit/>
          </a:bodyPr>
          <a:lstStyle>
            <a:lvl1pPr algn="ctr">
              <a:defRPr sz="3200" b="1">
                <a:solidFill>
                  <a:schemeClr val="bg1">
                    <a:lumMod val="95000"/>
                  </a:schemeClr>
                </a:solidFill>
              </a:defRPr>
            </a:lvl1pPr>
          </a:lstStyle>
          <a:p>
            <a:r>
              <a:rPr lang="fr-FR" dirty="0"/>
              <a:t>Modifiez le style du titre</a:t>
            </a:r>
            <a:endParaRPr lang="en-US" dirty="0"/>
          </a:p>
        </p:txBody>
      </p:sp>
      <p:sp>
        <p:nvSpPr>
          <p:cNvPr id="21" name="Espace réservé du texte 20"/>
          <p:cNvSpPr>
            <a:spLocks noGrp="1"/>
          </p:cNvSpPr>
          <p:nvPr>
            <p:ph type="body" sz="quarter" idx="13"/>
          </p:nvPr>
        </p:nvSpPr>
        <p:spPr>
          <a:xfrm>
            <a:off x="717547" y="1728136"/>
            <a:ext cx="6124575" cy="486306"/>
          </a:xfrm>
        </p:spPr>
        <p:txBody>
          <a:bodyPr anchor="ctr">
            <a:normAutofit/>
          </a:bodyPr>
          <a:lstStyle>
            <a:lvl1pPr algn="ctr">
              <a:defRPr sz="1400" b="1">
                <a:solidFill>
                  <a:srgbClr val="F5AE2F"/>
                </a:solidFill>
              </a:defRPr>
            </a:lvl1pPr>
          </a:lstStyle>
          <a:p>
            <a:pPr lvl="0"/>
            <a:r>
              <a:rPr lang="fr-FR" dirty="0"/>
              <a:t>Modifiez les styles du texte du masque</a:t>
            </a:r>
          </a:p>
        </p:txBody>
      </p:sp>
      <p:sp>
        <p:nvSpPr>
          <p:cNvPr id="29" name="Espace réservé du contenu 6"/>
          <p:cNvSpPr>
            <a:spLocks noGrp="1"/>
          </p:cNvSpPr>
          <p:nvPr>
            <p:ph sz="quarter" idx="14"/>
          </p:nvPr>
        </p:nvSpPr>
        <p:spPr>
          <a:xfrm>
            <a:off x="510086" y="4927188"/>
            <a:ext cx="3213100" cy="5026709"/>
          </a:xfrm>
        </p:spPr>
        <p:txBody>
          <a:bodyPr>
            <a:normAutofit/>
          </a:bodyPr>
          <a:lstStyle>
            <a:lvl1pPr>
              <a:defRPr sz="900">
                <a:solidFill>
                  <a:schemeClr val="tx1"/>
                </a:solidFill>
              </a:defRPr>
            </a:lvl1pPr>
            <a:lvl2pPr>
              <a:defRPr sz="900">
                <a:solidFill>
                  <a:schemeClr val="tx1"/>
                </a:solidFill>
              </a:defRPr>
            </a:lvl2pPr>
            <a:lvl3pPr>
              <a:defRPr sz="900">
                <a:solidFill>
                  <a:schemeClr val="tx1"/>
                </a:solidFill>
              </a:defRPr>
            </a:lvl3pPr>
            <a:lvl4pPr>
              <a:defRPr sz="900">
                <a:solidFill>
                  <a:schemeClr val="tx1"/>
                </a:solidFill>
              </a:defRPr>
            </a:lvl4pPr>
            <a:lvl5pPr>
              <a:defRPr sz="900">
                <a:solidFill>
                  <a:schemeClr val="tx1"/>
                </a:solidFill>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0" name="Espace réservé du contenu 6"/>
          <p:cNvSpPr>
            <a:spLocks noGrp="1"/>
          </p:cNvSpPr>
          <p:nvPr>
            <p:ph sz="quarter" idx="15"/>
          </p:nvPr>
        </p:nvSpPr>
        <p:spPr>
          <a:xfrm>
            <a:off x="3827690" y="4927187"/>
            <a:ext cx="3213100" cy="5025567"/>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0" name="Espace réservé du tableau 9"/>
          <p:cNvSpPr>
            <a:spLocks noGrp="1"/>
          </p:cNvSpPr>
          <p:nvPr>
            <p:ph type="tbl" sz="quarter" idx="16"/>
          </p:nvPr>
        </p:nvSpPr>
        <p:spPr>
          <a:xfrm>
            <a:off x="510086" y="2485200"/>
            <a:ext cx="3213100" cy="2229725"/>
          </a:xfrm>
        </p:spPr>
        <p:txBody>
          <a:bodyPr/>
          <a:lstStyle/>
          <a:p>
            <a:endParaRPr lang="fr-FR" dirty="0"/>
          </a:p>
        </p:txBody>
      </p:sp>
      <p:sp>
        <p:nvSpPr>
          <p:cNvPr id="13" name="Espace réservé pour une image  12"/>
          <p:cNvSpPr>
            <a:spLocks noGrp="1"/>
          </p:cNvSpPr>
          <p:nvPr>
            <p:ph type="pic" sz="quarter" idx="17"/>
          </p:nvPr>
        </p:nvSpPr>
        <p:spPr>
          <a:xfrm>
            <a:off x="3827463" y="2484438"/>
            <a:ext cx="3211512" cy="2230437"/>
          </a:xfrm>
        </p:spPr>
        <p:txBody>
          <a:bodyPr/>
          <a:lstStyle/>
          <a:p>
            <a:endParaRPr lang="fr-FR"/>
          </a:p>
        </p:txBody>
      </p:sp>
      <p:sp>
        <p:nvSpPr>
          <p:cNvPr id="15" name="Slide Number Placeholder 5"/>
          <p:cNvSpPr>
            <a:spLocks noGrp="1"/>
          </p:cNvSpPr>
          <p:nvPr>
            <p:ph type="sldNum" sz="quarter" idx="4"/>
          </p:nvPr>
        </p:nvSpPr>
        <p:spPr>
          <a:xfrm>
            <a:off x="6451926" y="10187888"/>
            <a:ext cx="574431" cy="569240"/>
          </a:xfrm>
          <a:prstGeom prst="rect">
            <a:avLst/>
          </a:prstGeom>
        </p:spPr>
        <p:txBody>
          <a:bodyPr vert="horz" lIns="91440" tIns="45720" rIns="91440" bIns="45720" rtlCol="0" anchor="ctr"/>
          <a:lstStyle>
            <a:lvl1pPr algn="r">
              <a:defRPr sz="900">
                <a:solidFill>
                  <a:schemeClr val="tx1">
                    <a:tint val="75000"/>
                  </a:schemeClr>
                </a:solidFill>
              </a:defRPr>
            </a:lvl1pPr>
          </a:lstStyle>
          <a:p>
            <a:fld id="{BB2658EC-FBEC-48A9-8724-CAE81BF06836}" type="slidenum">
              <a:rPr lang="fr-FR" smtClean="0"/>
              <a:pPr/>
              <a:t>‹#›</a:t>
            </a:fld>
            <a:endParaRPr lang="fr-FR" dirty="0"/>
          </a:p>
        </p:txBody>
      </p:sp>
      <p:sp>
        <p:nvSpPr>
          <p:cNvPr id="16" name="Date Placeholder 3"/>
          <p:cNvSpPr>
            <a:spLocks noGrp="1"/>
          </p:cNvSpPr>
          <p:nvPr>
            <p:ph type="dt" sz="half" idx="2"/>
          </p:nvPr>
        </p:nvSpPr>
        <p:spPr>
          <a:xfrm rot="16200000">
            <a:off x="6299424" y="9394112"/>
            <a:ext cx="1903236" cy="569240"/>
          </a:xfrm>
          <a:prstGeom prst="rect">
            <a:avLst/>
          </a:prstGeom>
        </p:spPr>
        <p:txBody>
          <a:bodyPr anchor="ctr"/>
          <a:lstStyle>
            <a:lvl1pPr algn="ctr">
              <a:defRPr sz="900" b="0">
                <a:solidFill>
                  <a:schemeClr val="tx1">
                    <a:lumMod val="50000"/>
                    <a:lumOff val="50000"/>
                  </a:schemeClr>
                </a:solidFill>
                <a:latin typeface="+mn-lt"/>
              </a:defRPr>
            </a:lvl1pPr>
          </a:lstStyle>
          <a:p>
            <a:r>
              <a:rPr lang="fr-FR" dirty="0">
                <a:ea typeface="Calibri" panose="020F0502020204030204" pitchFamily="34" charset="0"/>
                <a:cs typeface="Times New Roman" panose="02020603050405020304" pitchFamily="18" charset="0"/>
              </a:rPr>
              <a:t>FICHE TECHNIQUE</a:t>
            </a:r>
            <a:r>
              <a:rPr lang="fr-FR" dirty="0"/>
              <a:t> </a:t>
            </a:r>
            <a:fld id="{089B2FF0-0DDF-4F0D-B23B-EF041C2A5B32}" type="datetime1">
              <a:rPr lang="fr-FR" smtClean="0"/>
              <a:pPr/>
              <a:t>04/05/2023</a:t>
            </a:fld>
            <a:endParaRPr lang="fr-FR" dirty="0"/>
          </a:p>
        </p:txBody>
      </p:sp>
    </p:spTree>
    <p:extLst>
      <p:ext uri="{BB962C8B-B14F-4D97-AF65-F5344CB8AC3E}">
        <p14:creationId xmlns:p14="http://schemas.microsoft.com/office/powerpoint/2010/main" val="386166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ème Page">
    <p:spTree>
      <p:nvGrpSpPr>
        <p:cNvPr id="1" name=""/>
        <p:cNvGrpSpPr/>
        <p:nvPr/>
      </p:nvGrpSpPr>
      <p:grpSpPr>
        <a:xfrm>
          <a:off x="0" y="0"/>
          <a:ext cx="0" cy="0"/>
          <a:chOff x="0" y="0"/>
          <a:chExt cx="0" cy="0"/>
        </a:xfrm>
      </p:grpSpPr>
      <p:sp>
        <p:nvSpPr>
          <p:cNvPr id="7" name="Espace réservé du contenu 6"/>
          <p:cNvSpPr>
            <a:spLocks noGrp="1"/>
          </p:cNvSpPr>
          <p:nvPr>
            <p:ph sz="quarter" idx="12"/>
          </p:nvPr>
        </p:nvSpPr>
        <p:spPr>
          <a:xfrm>
            <a:off x="510086" y="587829"/>
            <a:ext cx="3213100" cy="9365796"/>
          </a:xfrm>
        </p:spPr>
        <p:txBody>
          <a:bodyPr>
            <a:normAutofit/>
          </a:bodyPr>
          <a:lstStyle>
            <a:lvl1pPr>
              <a:defRPr sz="900"/>
            </a:lvl1pPr>
            <a:lvl2pPr>
              <a:defRPr sz="900"/>
            </a:lvl2pPr>
            <a:lvl3pPr>
              <a:defRPr sz="900"/>
            </a:lvl3pPr>
            <a:lvl4pPr>
              <a:defRPr sz="900"/>
            </a:lvl4pPr>
            <a:lvl5pPr>
              <a:defRPr sz="9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8" name="Espace réservé du contenu 6"/>
          <p:cNvSpPr>
            <a:spLocks noGrp="1"/>
          </p:cNvSpPr>
          <p:nvPr>
            <p:ph sz="quarter" idx="13"/>
          </p:nvPr>
        </p:nvSpPr>
        <p:spPr>
          <a:xfrm>
            <a:off x="3827690" y="587829"/>
            <a:ext cx="3213100" cy="9365796"/>
          </a:xfrm>
        </p:spPr>
        <p:txBody>
          <a:bodyPr>
            <a:normAutofit/>
          </a:bodyPr>
          <a:lstStyle>
            <a:lvl1pPr>
              <a:defRPr sz="900"/>
            </a:lvl1pPr>
            <a:lvl2pPr>
              <a:defRPr sz="900"/>
            </a:lvl2pPr>
            <a:lvl3pPr>
              <a:defRPr sz="900"/>
            </a:lvl3pPr>
            <a:lvl4pPr>
              <a:defRPr sz="900"/>
            </a:lvl4pPr>
            <a:lvl5pPr>
              <a:defRPr sz="9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Slide Number Placeholder 5"/>
          <p:cNvSpPr>
            <a:spLocks noGrp="1"/>
          </p:cNvSpPr>
          <p:nvPr>
            <p:ph type="sldNum" sz="quarter" idx="4"/>
          </p:nvPr>
        </p:nvSpPr>
        <p:spPr>
          <a:xfrm>
            <a:off x="6451926" y="10187888"/>
            <a:ext cx="574431" cy="569240"/>
          </a:xfrm>
          <a:prstGeom prst="rect">
            <a:avLst/>
          </a:prstGeom>
        </p:spPr>
        <p:txBody>
          <a:bodyPr vert="horz" lIns="91440" tIns="45720" rIns="91440" bIns="45720" rtlCol="0" anchor="ctr"/>
          <a:lstStyle>
            <a:lvl1pPr algn="r">
              <a:defRPr sz="900">
                <a:solidFill>
                  <a:schemeClr val="tx1">
                    <a:tint val="75000"/>
                  </a:schemeClr>
                </a:solidFill>
              </a:defRPr>
            </a:lvl1pPr>
          </a:lstStyle>
          <a:p>
            <a:fld id="{BB2658EC-FBEC-48A9-8724-CAE81BF06836}" type="slidenum">
              <a:rPr lang="fr-FR" smtClean="0"/>
              <a:pPr/>
              <a:t>‹#›</a:t>
            </a:fld>
            <a:endParaRPr lang="fr-FR" dirty="0"/>
          </a:p>
        </p:txBody>
      </p:sp>
      <p:sp>
        <p:nvSpPr>
          <p:cNvPr id="10" name="Date Placeholder 3"/>
          <p:cNvSpPr>
            <a:spLocks noGrp="1"/>
          </p:cNvSpPr>
          <p:nvPr>
            <p:ph type="dt" sz="half" idx="2"/>
          </p:nvPr>
        </p:nvSpPr>
        <p:spPr>
          <a:xfrm rot="16200000">
            <a:off x="6299424" y="9394112"/>
            <a:ext cx="1903236" cy="569240"/>
          </a:xfrm>
          <a:prstGeom prst="rect">
            <a:avLst/>
          </a:prstGeom>
        </p:spPr>
        <p:txBody>
          <a:bodyPr anchor="ctr"/>
          <a:lstStyle>
            <a:lvl1pPr algn="ctr">
              <a:defRPr sz="900" b="0">
                <a:solidFill>
                  <a:schemeClr val="tx1">
                    <a:lumMod val="50000"/>
                    <a:lumOff val="50000"/>
                  </a:schemeClr>
                </a:solidFill>
                <a:latin typeface="+mn-lt"/>
              </a:defRPr>
            </a:lvl1pPr>
          </a:lstStyle>
          <a:p>
            <a:r>
              <a:rPr lang="fr-FR" dirty="0">
                <a:ea typeface="Calibri" panose="020F0502020204030204" pitchFamily="34" charset="0"/>
                <a:cs typeface="Times New Roman" panose="02020603050405020304" pitchFamily="18" charset="0"/>
              </a:rPr>
              <a:t>FICHE TECHNIQUE</a:t>
            </a:r>
            <a:r>
              <a:rPr lang="fr-FR" dirty="0"/>
              <a:t> </a:t>
            </a:r>
            <a:fld id="{089B2FF0-0DDF-4F0D-B23B-EF041C2A5B32}" type="datetime1">
              <a:rPr lang="fr-FR" smtClean="0"/>
              <a:pPr/>
              <a:t>04/05/2023</a:t>
            </a:fld>
            <a:endParaRPr lang="fr-FR" dirty="0"/>
          </a:p>
        </p:txBody>
      </p:sp>
    </p:spTree>
    <p:extLst>
      <p:ext uri="{BB962C8B-B14F-4D97-AF65-F5344CB8AC3E}">
        <p14:creationId xmlns:p14="http://schemas.microsoft.com/office/powerpoint/2010/main" val="4002823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ème Page">
    <p:spTree>
      <p:nvGrpSpPr>
        <p:cNvPr id="1" name=""/>
        <p:cNvGrpSpPr/>
        <p:nvPr/>
      </p:nvGrpSpPr>
      <p:grpSpPr>
        <a:xfrm>
          <a:off x="0" y="0"/>
          <a:ext cx="0" cy="0"/>
          <a:chOff x="0" y="0"/>
          <a:chExt cx="0" cy="0"/>
        </a:xfrm>
      </p:grpSpPr>
      <p:sp>
        <p:nvSpPr>
          <p:cNvPr id="15" name="Espace réservé du contenu 6"/>
          <p:cNvSpPr>
            <a:spLocks noGrp="1"/>
          </p:cNvSpPr>
          <p:nvPr>
            <p:ph sz="quarter" idx="13"/>
          </p:nvPr>
        </p:nvSpPr>
        <p:spPr>
          <a:xfrm>
            <a:off x="510086" y="587829"/>
            <a:ext cx="3213100" cy="9365796"/>
          </a:xfrm>
        </p:spPr>
        <p:txBody>
          <a:bodyPr>
            <a:normAutofit/>
          </a:bodyPr>
          <a:lstStyle>
            <a:lvl1pPr>
              <a:defRPr sz="900"/>
            </a:lvl1pPr>
            <a:lvl2pPr>
              <a:defRPr sz="900"/>
            </a:lvl2pPr>
            <a:lvl3pPr>
              <a:defRPr sz="900"/>
            </a:lvl3pPr>
            <a:lvl4pPr>
              <a:defRPr sz="900"/>
            </a:lvl4pPr>
            <a:lvl5pPr>
              <a:defRPr sz="9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6" name="Espace réservé du contenu 6"/>
          <p:cNvSpPr>
            <a:spLocks noGrp="1"/>
          </p:cNvSpPr>
          <p:nvPr>
            <p:ph sz="quarter" idx="14"/>
          </p:nvPr>
        </p:nvSpPr>
        <p:spPr>
          <a:xfrm>
            <a:off x="3827690" y="587829"/>
            <a:ext cx="3213100" cy="9365796"/>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Slide Number Placeholder 5"/>
          <p:cNvSpPr>
            <a:spLocks noGrp="1"/>
          </p:cNvSpPr>
          <p:nvPr>
            <p:ph type="sldNum" sz="quarter" idx="4"/>
          </p:nvPr>
        </p:nvSpPr>
        <p:spPr>
          <a:xfrm>
            <a:off x="6451926" y="10187888"/>
            <a:ext cx="574431" cy="569240"/>
          </a:xfrm>
          <a:prstGeom prst="rect">
            <a:avLst/>
          </a:prstGeom>
        </p:spPr>
        <p:txBody>
          <a:bodyPr vert="horz" lIns="91440" tIns="45720" rIns="91440" bIns="45720" rtlCol="0" anchor="ctr"/>
          <a:lstStyle>
            <a:lvl1pPr algn="r">
              <a:defRPr sz="900">
                <a:solidFill>
                  <a:schemeClr val="tx1">
                    <a:tint val="75000"/>
                  </a:schemeClr>
                </a:solidFill>
              </a:defRPr>
            </a:lvl1pPr>
          </a:lstStyle>
          <a:p>
            <a:fld id="{BB2658EC-FBEC-48A9-8724-CAE81BF06836}" type="slidenum">
              <a:rPr lang="fr-FR" smtClean="0"/>
              <a:pPr/>
              <a:t>‹#›</a:t>
            </a:fld>
            <a:endParaRPr lang="fr-FR" dirty="0"/>
          </a:p>
        </p:txBody>
      </p:sp>
      <p:sp>
        <p:nvSpPr>
          <p:cNvPr id="8" name="Date Placeholder 3"/>
          <p:cNvSpPr>
            <a:spLocks noGrp="1"/>
          </p:cNvSpPr>
          <p:nvPr>
            <p:ph type="dt" sz="half" idx="2"/>
          </p:nvPr>
        </p:nvSpPr>
        <p:spPr>
          <a:xfrm rot="16200000">
            <a:off x="6299424" y="9394112"/>
            <a:ext cx="1903236" cy="569240"/>
          </a:xfrm>
          <a:prstGeom prst="rect">
            <a:avLst/>
          </a:prstGeom>
        </p:spPr>
        <p:txBody>
          <a:bodyPr anchor="ctr"/>
          <a:lstStyle>
            <a:lvl1pPr algn="ctr">
              <a:defRPr sz="900" b="0">
                <a:solidFill>
                  <a:schemeClr val="tx1">
                    <a:lumMod val="50000"/>
                    <a:lumOff val="50000"/>
                  </a:schemeClr>
                </a:solidFill>
                <a:latin typeface="+mn-lt"/>
              </a:defRPr>
            </a:lvl1pPr>
          </a:lstStyle>
          <a:p>
            <a:r>
              <a:rPr lang="fr-FR" dirty="0">
                <a:ea typeface="Calibri" panose="020F0502020204030204" pitchFamily="34" charset="0"/>
                <a:cs typeface="Times New Roman" panose="02020603050405020304" pitchFamily="18" charset="0"/>
              </a:rPr>
              <a:t>FICHE TECHNIQUE</a:t>
            </a:r>
            <a:r>
              <a:rPr lang="fr-FR" dirty="0"/>
              <a:t> </a:t>
            </a:r>
            <a:fld id="{089B2FF0-0DDF-4F0D-B23B-EF041C2A5B32}" type="datetime1">
              <a:rPr lang="fr-FR" smtClean="0"/>
              <a:pPr/>
              <a:t>04/05/2023</a:t>
            </a:fld>
            <a:endParaRPr lang="fr-FR" dirty="0"/>
          </a:p>
        </p:txBody>
      </p:sp>
    </p:spTree>
    <p:extLst>
      <p:ext uri="{BB962C8B-B14F-4D97-AF65-F5344CB8AC3E}">
        <p14:creationId xmlns:p14="http://schemas.microsoft.com/office/powerpoint/2010/main" val="2821756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ème Page">
    <p:spTree>
      <p:nvGrpSpPr>
        <p:cNvPr id="1" name=""/>
        <p:cNvGrpSpPr/>
        <p:nvPr/>
      </p:nvGrpSpPr>
      <p:grpSpPr>
        <a:xfrm>
          <a:off x="0" y="0"/>
          <a:ext cx="0" cy="0"/>
          <a:chOff x="0" y="0"/>
          <a:chExt cx="0" cy="0"/>
        </a:xfrm>
      </p:grpSpPr>
      <p:sp>
        <p:nvSpPr>
          <p:cNvPr id="12" name="Espace réservé du contenu 6"/>
          <p:cNvSpPr>
            <a:spLocks noGrp="1"/>
          </p:cNvSpPr>
          <p:nvPr>
            <p:ph sz="quarter" idx="13"/>
          </p:nvPr>
        </p:nvSpPr>
        <p:spPr>
          <a:xfrm>
            <a:off x="510086" y="587829"/>
            <a:ext cx="3213100" cy="9365796"/>
          </a:xfrm>
        </p:spPr>
        <p:txBody>
          <a:bodyPr>
            <a:normAutofit/>
          </a:bodyPr>
          <a:lstStyle>
            <a:lvl1pPr>
              <a:defRPr sz="900"/>
            </a:lvl1pPr>
            <a:lvl2pPr>
              <a:defRPr sz="900"/>
            </a:lvl2pPr>
            <a:lvl3pPr>
              <a:defRPr sz="900"/>
            </a:lvl3pPr>
            <a:lvl4pPr>
              <a:defRPr sz="900"/>
            </a:lvl4pPr>
            <a:lvl5pPr>
              <a:defRPr sz="9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3" name="Espace réservé du contenu 6"/>
          <p:cNvSpPr>
            <a:spLocks noGrp="1"/>
          </p:cNvSpPr>
          <p:nvPr>
            <p:ph sz="quarter" idx="14"/>
          </p:nvPr>
        </p:nvSpPr>
        <p:spPr>
          <a:xfrm>
            <a:off x="3833212" y="587828"/>
            <a:ext cx="3213100" cy="8508795"/>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graphicFrame>
        <p:nvGraphicFramePr>
          <p:cNvPr id="9" name="Tableau 8"/>
          <p:cNvGraphicFramePr>
            <a:graphicFrameLocks noGrp="1"/>
          </p:cNvGraphicFramePr>
          <p:nvPr userDrawn="1">
            <p:extLst>
              <p:ext uri="{D42A27DB-BD31-4B8C-83A1-F6EECF244321}">
                <p14:modId xmlns:p14="http://schemas.microsoft.com/office/powerpoint/2010/main" val="939283890"/>
              </p:ext>
            </p:extLst>
          </p:nvPr>
        </p:nvGraphicFramePr>
        <p:xfrm>
          <a:off x="4053493" y="9304761"/>
          <a:ext cx="2772538" cy="674990"/>
        </p:xfrm>
        <a:graphic>
          <a:graphicData uri="http://schemas.openxmlformats.org/drawingml/2006/table">
            <a:tbl>
              <a:tblPr firstRow="1" bandRow="1">
                <a:tableStyleId>{5C22544A-7EE6-4342-B048-85BDC9FD1C3A}</a:tableStyleId>
              </a:tblPr>
              <a:tblGrid>
                <a:gridCol w="2772538">
                  <a:extLst>
                    <a:ext uri="{9D8B030D-6E8A-4147-A177-3AD203B41FA5}">
                      <a16:colId xmlns:a16="http://schemas.microsoft.com/office/drawing/2014/main" val="20000"/>
                    </a:ext>
                  </a:extLst>
                </a:gridCol>
              </a:tblGrid>
              <a:tr h="275264">
                <a:tc>
                  <a:txBody>
                    <a:bodyPr/>
                    <a:lstStyle/>
                    <a:p>
                      <a:r>
                        <a:rPr lang="fr-FR" sz="900" dirty="0"/>
                        <a:t>BOSTIK TECHNICAL</a:t>
                      </a:r>
                      <a:r>
                        <a:rPr lang="fr-FR" sz="900" baseline="0" dirty="0"/>
                        <a:t> ASSISTANCE</a:t>
                      </a:r>
                      <a:endParaRPr lang="fr-FR"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1BB26"/>
                    </a:solidFill>
                  </a:tcPr>
                </a:tc>
                <a:extLst>
                  <a:ext uri="{0D108BD9-81ED-4DB2-BD59-A6C34878D82A}">
                    <a16:rowId xmlns:a16="http://schemas.microsoft.com/office/drawing/2014/main" val="10000"/>
                  </a:ext>
                </a:extLst>
              </a:tr>
              <a:tr h="399726">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lang="fr-FR" sz="900" b="1" kern="1200" dirty="0">
                          <a:solidFill>
                            <a:schemeClr val="bg1"/>
                          </a:solidFill>
                          <a:effectLst/>
                          <a:latin typeface="+mn-lt"/>
                          <a:ea typeface="+mn-ea"/>
                          <a:cs typeface="+mn-cs"/>
                        </a:rPr>
                        <a:t>Smart Help +XX</a:t>
                      </a:r>
                      <a:r>
                        <a:rPr lang="fr-FR" sz="900" b="1" kern="1200" baseline="0" dirty="0">
                          <a:solidFill>
                            <a:schemeClr val="bg1"/>
                          </a:solidFill>
                          <a:effectLst/>
                          <a:latin typeface="+mn-lt"/>
                          <a:ea typeface="+mn-ea"/>
                          <a:cs typeface="+mn-cs"/>
                        </a:rPr>
                        <a:t> </a:t>
                      </a:r>
                      <a:r>
                        <a:rPr lang="fr-FR" sz="900" b="1" kern="1200" baseline="0" dirty="0" err="1">
                          <a:solidFill>
                            <a:schemeClr val="bg1"/>
                          </a:solidFill>
                          <a:effectLst/>
                          <a:latin typeface="+mn-lt"/>
                          <a:ea typeface="+mn-ea"/>
                          <a:cs typeface="+mn-cs"/>
                        </a:rPr>
                        <a:t>XX</a:t>
                      </a:r>
                      <a:r>
                        <a:rPr lang="fr-FR" sz="900" b="1" kern="1200" baseline="0" dirty="0">
                          <a:solidFill>
                            <a:schemeClr val="bg1"/>
                          </a:solidFill>
                          <a:effectLst/>
                          <a:latin typeface="+mn-lt"/>
                          <a:ea typeface="+mn-ea"/>
                          <a:cs typeface="+mn-cs"/>
                        </a:rPr>
                        <a:t> XXX </a:t>
                      </a:r>
                      <a:r>
                        <a:rPr lang="fr-FR" sz="900" b="1" kern="1200" baseline="0" dirty="0" err="1">
                          <a:solidFill>
                            <a:schemeClr val="bg1"/>
                          </a:solidFill>
                          <a:effectLst/>
                          <a:latin typeface="+mn-lt"/>
                          <a:ea typeface="+mn-ea"/>
                          <a:cs typeface="+mn-cs"/>
                        </a:rPr>
                        <a:t>XXX</a:t>
                      </a:r>
                      <a:endParaRPr lang="fr-FR" sz="900" b="1" kern="1200" dirty="0">
                        <a:solidFill>
                          <a:schemeClr val="bg1"/>
                        </a:solidFill>
                        <a:effectLst/>
                        <a:latin typeface="+mn-lt"/>
                        <a:ea typeface="+mn-ea"/>
                        <a:cs typeface="+mn-cs"/>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122142"/>
                    </a:solidFill>
                  </a:tcPr>
                </a:tc>
                <a:extLst>
                  <a:ext uri="{0D108BD9-81ED-4DB2-BD59-A6C34878D82A}">
                    <a16:rowId xmlns:a16="http://schemas.microsoft.com/office/drawing/2014/main" val="10001"/>
                  </a:ext>
                </a:extLst>
              </a:tr>
            </a:tbl>
          </a:graphicData>
        </a:graphic>
      </p:graphicFrame>
      <p:pic>
        <p:nvPicPr>
          <p:cNvPr id="10" name="Image 9"/>
          <p:cNvPicPr>
            <a:picLocks noChangeAspect="1"/>
          </p:cNvPicPr>
          <p:nvPr userDrawn="1"/>
        </p:nvPicPr>
        <p:blipFill>
          <a:blip r:embed="rId2"/>
          <a:stretch>
            <a:fillRect/>
          </a:stretch>
        </p:blipFill>
        <p:spPr>
          <a:xfrm flipH="1">
            <a:off x="6061166" y="9133905"/>
            <a:ext cx="937324" cy="1189783"/>
          </a:xfrm>
          <a:prstGeom prst="rect">
            <a:avLst/>
          </a:prstGeom>
        </p:spPr>
      </p:pic>
    </p:spTree>
    <p:extLst>
      <p:ext uri="{BB962C8B-B14F-4D97-AF65-F5344CB8AC3E}">
        <p14:creationId xmlns:p14="http://schemas.microsoft.com/office/powerpoint/2010/main" val="36314297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7188" y="179278"/>
            <a:ext cx="7125295" cy="201126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217189" y="2333233"/>
            <a:ext cx="7125294" cy="7335202"/>
          </a:xfrm>
          <a:prstGeom prst="rect">
            <a:avLst/>
          </a:prstGeom>
        </p:spPr>
        <p:txBody>
          <a:bodyPr vert="horz" lIns="91440" tIns="45720" rIns="91440" bIns="45720" rtlCol="0">
            <a:normAutofit/>
          </a:bodyPr>
          <a:lstStyle/>
          <a:p>
            <a:pPr lvl="0"/>
            <a:r>
              <a:rPr lang="fr-FR" dirty="0"/>
              <a:t>Modifiez les styles du texte du masque</a:t>
            </a:r>
          </a:p>
          <a:p>
            <a:pPr lvl="1"/>
            <a:fld id="{436F5214-0436-4D09-A6DC-837C039A7557}" type="slidenum">
              <a:rPr lang="fr-FR" smtClean="0"/>
              <a:t>‹N°›</a:t>
            </a:fld>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6" name="Slide Number Placeholder 5"/>
          <p:cNvSpPr>
            <a:spLocks noGrp="1"/>
          </p:cNvSpPr>
          <p:nvPr>
            <p:ph type="sldNum" sz="quarter" idx="4"/>
          </p:nvPr>
        </p:nvSpPr>
        <p:spPr>
          <a:xfrm>
            <a:off x="6451926" y="10187888"/>
            <a:ext cx="574431" cy="569240"/>
          </a:xfrm>
          <a:prstGeom prst="rect">
            <a:avLst/>
          </a:prstGeom>
        </p:spPr>
        <p:txBody>
          <a:bodyPr vert="horz" lIns="91440" tIns="45720" rIns="91440" bIns="45720" rtlCol="0" anchor="ctr"/>
          <a:lstStyle>
            <a:lvl1pPr algn="r">
              <a:defRPr sz="900">
                <a:solidFill>
                  <a:schemeClr val="tx1">
                    <a:tint val="75000"/>
                  </a:schemeClr>
                </a:solidFill>
              </a:defRPr>
            </a:lvl1pPr>
          </a:lstStyle>
          <a:p>
            <a:fld id="{BB2658EC-FBEC-48A9-8724-CAE81BF06836}" type="slidenum">
              <a:rPr lang="fr-FR" smtClean="0"/>
              <a:pPr/>
              <a:t>‹#›</a:t>
            </a:fld>
            <a:endParaRPr lang="fr-FR" dirty="0"/>
          </a:p>
        </p:txBody>
      </p:sp>
      <p:sp>
        <p:nvSpPr>
          <p:cNvPr id="9" name="Text Box 84"/>
          <p:cNvSpPr txBox="1">
            <a:spLocks noChangeArrowheads="1"/>
          </p:cNvSpPr>
          <p:nvPr userDrawn="1"/>
        </p:nvSpPr>
        <p:spPr bwMode="auto">
          <a:xfrm>
            <a:off x="1226696" y="1467644"/>
            <a:ext cx="5106280" cy="588735"/>
          </a:xfrm>
          <a:prstGeom prst="rect">
            <a:avLst/>
          </a:prstGeom>
          <a:noFill/>
          <a:ln w="9525">
            <a:noFill/>
            <a:miter lim="800000"/>
            <a:headEnd/>
            <a:tailEnd/>
          </a:ln>
        </p:spPr>
        <p:txBody>
          <a:bodyPr rot="0" vert="horz" wrap="square" lIns="98694" tIns="49347" rIns="98694" bIns="49347" anchor="ctr" anchorCtr="0" upright="1">
            <a:noAutofit/>
          </a:bodyPr>
          <a:lstStyle/>
          <a:p>
            <a:pPr algn="ctr">
              <a:lnSpc>
                <a:spcPct val="115000"/>
              </a:lnSpc>
              <a:spcAft>
                <a:spcPts val="1079"/>
              </a:spcAft>
            </a:pPr>
            <a:endParaRPr lang="fr-FR" sz="1187"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Date Placeholder 3"/>
          <p:cNvSpPr>
            <a:spLocks noGrp="1"/>
          </p:cNvSpPr>
          <p:nvPr>
            <p:ph type="dt" sz="half" idx="2"/>
          </p:nvPr>
        </p:nvSpPr>
        <p:spPr>
          <a:xfrm rot="16200000">
            <a:off x="6299424" y="9394112"/>
            <a:ext cx="1903236" cy="569240"/>
          </a:xfrm>
          <a:prstGeom prst="rect">
            <a:avLst/>
          </a:prstGeom>
        </p:spPr>
        <p:txBody>
          <a:bodyPr anchor="ctr"/>
          <a:lstStyle>
            <a:lvl1pPr algn="ctr">
              <a:defRPr sz="900" b="0">
                <a:solidFill>
                  <a:schemeClr val="tx1">
                    <a:lumMod val="50000"/>
                    <a:lumOff val="50000"/>
                  </a:schemeClr>
                </a:solidFill>
                <a:latin typeface="+mn-lt"/>
              </a:defRPr>
            </a:lvl1pPr>
          </a:lstStyle>
          <a:p>
            <a:r>
              <a:rPr lang="fr-FR" dirty="0">
                <a:ea typeface="Calibri" panose="020F0502020204030204" pitchFamily="34" charset="0"/>
                <a:cs typeface="Times New Roman" panose="02020603050405020304" pitchFamily="18" charset="0"/>
              </a:rPr>
              <a:t>FICHE TECHNIQUE</a:t>
            </a:r>
            <a:r>
              <a:rPr lang="fr-FR" dirty="0"/>
              <a:t> </a:t>
            </a:r>
            <a:fld id="{089B2FF0-0DDF-4F0D-B23B-EF041C2A5B32}" type="datetime1">
              <a:rPr lang="fr-FR" smtClean="0"/>
              <a:pPr/>
              <a:t>04/05/2023</a:t>
            </a:fld>
            <a:endParaRPr lang="fr-FR" dirty="0"/>
          </a:p>
        </p:txBody>
      </p:sp>
      <p:sp>
        <p:nvSpPr>
          <p:cNvPr id="11" name="Footer Placeholder 4"/>
          <p:cNvSpPr txBox="1">
            <a:spLocks/>
          </p:cNvSpPr>
          <p:nvPr userDrawn="1"/>
        </p:nvSpPr>
        <p:spPr>
          <a:xfrm>
            <a:off x="263486" y="10237374"/>
            <a:ext cx="7032697" cy="569240"/>
          </a:xfrm>
          <a:prstGeom prst="rect">
            <a:avLst/>
          </a:prstGeom>
        </p:spPr>
        <p:txBody>
          <a:bodyPr vert="horz" lIns="91440" tIns="45720" rIns="91440" bIns="45720" rtlCol="0" anchor="ctr"/>
          <a:lstStyle>
            <a:defPPr>
              <a:defRPr lang="fr-FR"/>
            </a:defPPr>
            <a:lvl1pPr marL="0" algn="l" defTabSz="995352" rtl="0" eaLnBrk="1" latinLnBrk="0" hangingPunct="1">
              <a:defRPr sz="992" kern="1200">
                <a:solidFill>
                  <a:schemeClr val="tx1">
                    <a:tint val="75000"/>
                  </a:schemeClr>
                </a:solidFill>
                <a:latin typeface="+mn-lt"/>
                <a:ea typeface="+mn-ea"/>
                <a:cs typeface="+mn-cs"/>
              </a:defRPr>
            </a:lvl1pPr>
            <a:lvl2pPr marL="497676" algn="l" defTabSz="995352" rtl="0" eaLnBrk="1" latinLnBrk="0" hangingPunct="1">
              <a:defRPr sz="1959" kern="1200">
                <a:solidFill>
                  <a:schemeClr val="tx1"/>
                </a:solidFill>
                <a:latin typeface="+mn-lt"/>
                <a:ea typeface="+mn-ea"/>
                <a:cs typeface="+mn-cs"/>
              </a:defRPr>
            </a:lvl2pPr>
            <a:lvl3pPr marL="995352" algn="l" defTabSz="995352" rtl="0" eaLnBrk="1" latinLnBrk="0" hangingPunct="1">
              <a:defRPr sz="1959" kern="1200">
                <a:solidFill>
                  <a:schemeClr val="tx1"/>
                </a:solidFill>
                <a:latin typeface="+mn-lt"/>
                <a:ea typeface="+mn-ea"/>
                <a:cs typeface="+mn-cs"/>
              </a:defRPr>
            </a:lvl3pPr>
            <a:lvl4pPr marL="1493028" algn="l" defTabSz="995352" rtl="0" eaLnBrk="1" latinLnBrk="0" hangingPunct="1">
              <a:defRPr sz="1959" kern="1200">
                <a:solidFill>
                  <a:schemeClr val="tx1"/>
                </a:solidFill>
                <a:latin typeface="+mn-lt"/>
                <a:ea typeface="+mn-ea"/>
                <a:cs typeface="+mn-cs"/>
              </a:defRPr>
            </a:lvl4pPr>
            <a:lvl5pPr marL="1990703" algn="l" defTabSz="995352" rtl="0" eaLnBrk="1" latinLnBrk="0" hangingPunct="1">
              <a:defRPr sz="1959" kern="1200">
                <a:solidFill>
                  <a:schemeClr val="tx1"/>
                </a:solidFill>
                <a:latin typeface="+mn-lt"/>
                <a:ea typeface="+mn-ea"/>
                <a:cs typeface="+mn-cs"/>
              </a:defRPr>
            </a:lvl5pPr>
            <a:lvl6pPr marL="2488380" algn="l" defTabSz="995352" rtl="0" eaLnBrk="1" latinLnBrk="0" hangingPunct="1">
              <a:defRPr sz="1959" kern="1200">
                <a:solidFill>
                  <a:schemeClr val="tx1"/>
                </a:solidFill>
                <a:latin typeface="+mn-lt"/>
                <a:ea typeface="+mn-ea"/>
                <a:cs typeface="+mn-cs"/>
              </a:defRPr>
            </a:lvl6pPr>
            <a:lvl7pPr marL="2986056" algn="l" defTabSz="995352" rtl="0" eaLnBrk="1" latinLnBrk="0" hangingPunct="1">
              <a:defRPr sz="1959" kern="1200">
                <a:solidFill>
                  <a:schemeClr val="tx1"/>
                </a:solidFill>
                <a:latin typeface="+mn-lt"/>
                <a:ea typeface="+mn-ea"/>
                <a:cs typeface="+mn-cs"/>
              </a:defRPr>
            </a:lvl7pPr>
            <a:lvl8pPr marL="3483730" algn="l" defTabSz="995352" rtl="0" eaLnBrk="1" latinLnBrk="0" hangingPunct="1">
              <a:defRPr sz="1959" kern="1200">
                <a:solidFill>
                  <a:schemeClr val="tx1"/>
                </a:solidFill>
                <a:latin typeface="+mn-lt"/>
                <a:ea typeface="+mn-ea"/>
                <a:cs typeface="+mn-cs"/>
              </a:defRPr>
            </a:lvl8pPr>
            <a:lvl9pPr marL="3981406" algn="l" defTabSz="995352" rtl="0" eaLnBrk="1" latinLnBrk="0" hangingPunct="1">
              <a:defRPr sz="1959" kern="1200">
                <a:solidFill>
                  <a:schemeClr val="tx1"/>
                </a:solidFill>
                <a:latin typeface="+mn-lt"/>
                <a:ea typeface="+mn-ea"/>
                <a:cs typeface="+mn-cs"/>
              </a:defRPr>
            </a:lvl9pPr>
          </a:lstStyle>
          <a:p>
            <a:pPr algn="ctr"/>
            <a:endParaRPr lang="fr-FR" sz="900" dirty="0">
              <a:latin typeface="Bostik Office"/>
            </a:endParaRPr>
          </a:p>
        </p:txBody>
      </p:sp>
    </p:spTree>
    <p:extLst>
      <p:ext uri="{BB962C8B-B14F-4D97-AF65-F5344CB8AC3E}">
        <p14:creationId xmlns:p14="http://schemas.microsoft.com/office/powerpoint/2010/main" val="2656672115"/>
      </p:ext>
    </p:extLst>
  </p:cSld>
  <p:clrMap bg1="lt1" tx1="dk1" bg2="lt2" tx2="dk2" accent1="accent1" accent2="accent2" accent3="accent3" accent4="accent4" accent5="accent5" accent6="accent6" hlink="hlink" folHlink="folHlink"/>
  <p:sldLayoutIdLst>
    <p:sldLayoutId id="2147483697" r:id="rId1"/>
    <p:sldLayoutId id="2147483700" r:id="rId2"/>
    <p:sldLayoutId id="2147483698" r:id="rId3"/>
    <p:sldLayoutId id="2147483699" r:id="rId4"/>
  </p:sldLayoutIdLst>
  <p:hf hdr="0" ftr="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0" indent="0" algn="l" defTabSz="755934" rtl="0" eaLnBrk="1" latinLnBrk="0" hangingPunct="1">
        <a:lnSpc>
          <a:spcPct val="90000"/>
        </a:lnSpc>
        <a:spcBef>
          <a:spcPts val="827"/>
        </a:spcBef>
        <a:buFont typeface="Arial" panose="020B0604020202020204" pitchFamily="34" charset="0"/>
        <a:buNone/>
        <a:defRPr sz="900" kern="1200">
          <a:solidFill>
            <a:schemeClr val="tx1"/>
          </a:solidFill>
          <a:latin typeface="+mn-lt"/>
          <a:ea typeface="+mn-ea"/>
          <a:cs typeface="+mn-cs"/>
        </a:defRPr>
      </a:lvl1pPr>
      <a:lvl2pPr marL="377967" indent="0" algn="l" defTabSz="755934" rtl="0" eaLnBrk="1" latinLnBrk="0" hangingPunct="1">
        <a:lnSpc>
          <a:spcPct val="90000"/>
        </a:lnSpc>
        <a:spcBef>
          <a:spcPts val="413"/>
        </a:spcBef>
        <a:buFont typeface="Arial" panose="020B0604020202020204" pitchFamily="34" charset="0"/>
        <a:buNone/>
        <a:defRPr sz="900" kern="1200">
          <a:solidFill>
            <a:schemeClr val="tx1"/>
          </a:solidFill>
          <a:latin typeface="+mn-lt"/>
          <a:ea typeface="+mn-ea"/>
          <a:cs typeface="+mn-cs"/>
        </a:defRPr>
      </a:lvl2pPr>
      <a:lvl3pPr marL="755934" indent="0" algn="l" defTabSz="755934" rtl="0" eaLnBrk="1" latinLnBrk="0" hangingPunct="1">
        <a:lnSpc>
          <a:spcPct val="90000"/>
        </a:lnSpc>
        <a:spcBef>
          <a:spcPts val="413"/>
        </a:spcBef>
        <a:buFont typeface="Arial" panose="020B0604020202020204" pitchFamily="34" charset="0"/>
        <a:buNone/>
        <a:defRPr sz="900" kern="1200">
          <a:solidFill>
            <a:schemeClr val="tx1"/>
          </a:solidFill>
          <a:latin typeface="+mn-lt"/>
          <a:ea typeface="+mn-ea"/>
          <a:cs typeface="+mn-cs"/>
        </a:defRPr>
      </a:lvl3pPr>
      <a:lvl4pPr marL="1133901" indent="0" algn="l" defTabSz="755934" rtl="0" eaLnBrk="1" latinLnBrk="0" hangingPunct="1">
        <a:lnSpc>
          <a:spcPct val="90000"/>
        </a:lnSpc>
        <a:spcBef>
          <a:spcPts val="413"/>
        </a:spcBef>
        <a:buFont typeface="Arial" panose="020B0604020202020204" pitchFamily="34" charset="0"/>
        <a:buNone/>
        <a:defRPr sz="900"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900"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hyperlink" Target="https://bostiksds.thewercs.com/default.aspx"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6587" y="1109129"/>
            <a:ext cx="5942554" cy="625910"/>
          </a:xfrm>
        </p:spPr>
        <p:txBody>
          <a:bodyPr>
            <a:normAutofit/>
          </a:bodyPr>
          <a:lstStyle/>
          <a:p>
            <a:r>
              <a:rPr lang="en-GB" dirty="0">
                <a:solidFill>
                  <a:prstClr val="white"/>
                </a:solidFill>
                <a:latin typeface="Bostik Bold" panose="02000000000000000000" pitchFamily="50" charset="0"/>
              </a:rPr>
              <a:t>SL </a:t>
            </a:r>
            <a:r>
              <a:rPr lang="hr-HR" dirty="0">
                <a:solidFill>
                  <a:srgbClr val="FF191A"/>
                </a:solidFill>
                <a:latin typeface="Bostik Bold" panose="02000000000000000000" pitchFamily="50" charset="0"/>
              </a:rPr>
              <a:t> </a:t>
            </a:r>
            <a:r>
              <a:rPr lang="hr-HR" dirty="0">
                <a:solidFill>
                  <a:srgbClr val="81BB26"/>
                </a:solidFill>
                <a:latin typeface="Bostik Bold" panose="02000000000000000000" pitchFamily="50" charset="0"/>
              </a:rPr>
              <a:t>C320 ARDASOL</a:t>
            </a:r>
            <a:endParaRPr lang="en-GB" dirty="0">
              <a:solidFill>
                <a:srgbClr val="81BB26"/>
              </a:solidFill>
              <a:latin typeface="Bostik Regular" panose="02000000000000000000" pitchFamily="50" charset="0"/>
            </a:endParaRPr>
          </a:p>
        </p:txBody>
      </p:sp>
      <p:sp>
        <p:nvSpPr>
          <p:cNvPr id="3" name="Espace réservé du texte 2"/>
          <p:cNvSpPr>
            <a:spLocks noGrp="1"/>
          </p:cNvSpPr>
          <p:nvPr>
            <p:ph type="body" sz="quarter" idx="13"/>
          </p:nvPr>
        </p:nvSpPr>
        <p:spPr>
          <a:xfrm>
            <a:off x="-189869" y="1772601"/>
            <a:ext cx="7915465" cy="486306"/>
          </a:xfrm>
        </p:spPr>
        <p:txBody>
          <a:bodyPr>
            <a:normAutofit/>
          </a:bodyPr>
          <a:lstStyle/>
          <a:p>
            <a:r>
              <a:rPr lang="hr-HR" cap="all" dirty="0">
                <a:solidFill>
                  <a:srgbClr val="BFBFBF"/>
                </a:solidFill>
                <a:latin typeface="Bostik Office" panose="020B0503040000020004" pitchFamily="34" charset="0"/>
                <a:ea typeface="Calibri" panose="020F0502020204030204" pitchFamily="34" charset="0"/>
                <a:cs typeface="Times New Roman" panose="02020603050405020304" pitchFamily="18" charset="0"/>
              </a:rPr>
              <a:t>CEMENTNA SAMONIVELIRAJUĆA MASA </a:t>
            </a:r>
            <a:r>
              <a:rPr lang="en-US" cap="all" dirty="0">
                <a:solidFill>
                  <a:srgbClr val="BFBFBF"/>
                </a:solidFill>
                <a:latin typeface="Bostik Office" panose="020B0503040000020004" pitchFamily="34" charset="0"/>
                <a:ea typeface="Calibri" panose="020F0502020204030204" pitchFamily="34" charset="0"/>
                <a:cs typeface="Times New Roman" panose="02020603050405020304" pitchFamily="18" charset="0"/>
              </a:rPr>
              <a:t> </a:t>
            </a:r>
          </a:p>
          <a:p>
            <a:endParaRPr lang="en-US" cap="all" dirty="0">
              <a:solidFill>
                <a:srgbClr val="BFBFBF"/>
              </a:solidFill>
              <a:latin typeface="Bostik Office" panose="020B0503040000020004" pitchFamily="34" charset="0"/>
              <a:ea typeface="Calibri" panose="020F0502020204030204" pitchFamily="34" charset="0"/>
              <a:cs typeface="Times New Roman" panose="02020603050405020304" pitchFamily="18" charset="0"/>
            </a:endParaRPr>
          </a:p>
        </p:txBody>
      </p:sp>
      <p:graphicFrame>
        <p:nvGraphicFramePr>
          <p:cNvPr id="5" name="Espace réservé du tableau 4"/>
          <p:cNvGraphicFramePr>
            <a:graphicFrameLocks noGrp="1"/>
          </p:cNvGraphicFramePr>
          <p:nvPr>
            <p:ph type="tbl" sz="quarter" idx="16"/>
            <p:extLst>
              <p:ext uri="{D42A27DB-BD31-4B8C-83A1-F6EECF244321}">
                <p14:modId xmlns:p14="http://schemas.microsoft.com/office/powerpoint/2010/main" val="2008356305"/>
              </p:ext>
            </p:extLst>
          </p:nvPr>
        </p:nvGraphicFramePr>
        <p:xfrm>
          <a:off x="304800" y="2507672"/>
          <a:ext cx="6766126" cy="9470044"/>
        </p:xfrm>
        <a:graphic>
          <a:graphicData uri="http://schemas.openxmlformats.org/drawingml/2006/table">
            <a:tbl>
              <a:tblPr firstRow="1" bandRow="1">
                <a:tableStyleId>{2D5ABB26-0587-4C30-8999-92F81FD0307C}</a:tableStyleId>
              </a:tblPr>
              <a:tblGrid>
                <a:gridCol w="3223523">
                  <a:extLst>
                    <a:ext uri="{9D8B030D-6E8A-4147-A177-3AD203B41FA5}">
                      <a16:colId xmlns:a16="http://schemas.microsoft.com/office/drawing/2014/main" val="20000"/>
                    </a:ext>
                  </a:extLst>
                </a:gridCol>
                <a:gridCol w="216266">
                  <a:extLst>
                    <a:ext uri="{9D8B030D-6E8A-4147-A177-3AD203B41FA5}">
                      <a16:colId xmlns:a16="http://schemas.microsoft.com/office/drawing/2014/main" val="20001"/>
                    </a:ext>
                  </a:extLst>
                </a:gridCol>
                <a:gridCol w="3326337">
                  <a:extLst>
                    <a:ext uri="{9D8B030D-6E8A-4147-A177-3AD203B41FA5}">
                      <a16:colId xmlns:a16="http://schemas.microsoft.com/office/drawing/2014/main" val="20002"/>
                    </a:ext>
                  </a:extLst>
                </a:gridCol>
              </a:tblGrid>
              <a:tr h="326320">
                <a:tc>
                  <a:txBody>
                    <a:bodyPr/>
                    <a:lstStyle/>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hr-HR" sz="1100" b="1" dirty="0">
                          <a:solidFill>
                            <a:srgbClr val="FFFFFF"/>
                          </a:solidFill>
                          <a:effectLst/>
                          <a:latin typeface="Bostik Office"/>
                          <a:cs typeface="Times New Roman" panose="02020603050405020304" pitchFamily="18" charset="0"/>
                        </a:rPr>
                        <a:t>PREDNOSTI</a:t>
                      </a:r>
                      <a:endParaRPr lang="fr-FR" sz="1100" dirty="0">
                        <a:effectLst/>
                        <a:latin typeface="Calibri" panose="020F0502020204030204" pitchFamily="34"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9">
                  <a:txBody>
                    <a:bodyPr/>
                    <a:lstStyle/>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a:effectLst/>
                        <a:latin typeface="Calibri" panose="020F0502020204030204" pitchFamily="34" charset="0"/>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a:effectLst/>
                        <a:latin typeface="Calibri" panose="020F0502020204030204" pitchFamily="34" charset="0"/>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a:effectLst/>
                        <a:latin typeface="Calibri" panose="020F0502020204030204" pitchFamily="34" charset="0"/>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a:effectLst/>
                        <a:latin typeface="Calibri" panose="020F0502020204030204" pitchFamily="34" charset="0"/>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a:effectLst/>
                        <a:latin typeface="Calibri" panose="020F0502020204030204" pitchFamily="34" charset="0"/>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a:solidFill>
                          <a:schemeClr val="bg2">
                            <a:lumMod val="50000"/>
                          </a:schemeClr>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a:effectLst/>
                        <a:latin typeface="Calibri" panose="020F0502020204030204" pitchFamily="34" charset="0"/>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a:effectLst/>
                        <a:latin typeface="Calibri" panose="020F0502020204030204" pitchFamily="34" charset="0"/>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a:effectLst/>
                        <a:latin typeface="Calibri" panose="020F0502020204030204" pitchFamily="34" charset="0"/>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a:effectLst/>
                        <a:latin typeface="Calibri" panose="020F0502020204030204" pitchFamily="34" charset="0"/>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a:effectLst/>
                        <a:latin typeface="Calibri" panose="020F0502020204030204" pitchFamily="34" charset="0"/>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a:effectLst/>
                        <a:latin typeface="Calibri" panose="020F0502020204030204" pitchFamily="34" charset="0"/>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a:effectLst/>
                        <a:latin typeface="Calibri" panose="020F0502020204030204" pitchFamily="34" charset="0"/>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a:effectLst/>
                        <a:latin typeface="Calibri" panose="020F0502020204030204" pitchFamily="34" charset="0"/>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a:effectLst/>
                        <a:latin typeface="Calibri" panose="020F0502020204030204" pitchFamily="34"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719185">
                <a:tc>
                  <a:txBody>
                    <a:bodyPr/>
                    <a:lstStyle/>
                    <a:p>
                      <a:pPr marL="171450" indent="-171450">
                        <a:buFont typeface="Arial" panose="020B0604020202020204" pitchFamily="34" charset="0"/>
                        <a:buChar char="•"/>
                      </a:pPr>
                      <a:endParaRPr lang="en-US" sz="800" dirty="0">
                        <a:solidFill>
                          <a:schemeClr val="tx1"/>
                        </a:solidFill>
                      </a:endParaRPr>
                    </a:p>
                    <a:p>
                      <a:pPr marL="171450" indent="-171450">
                        <a:buFont typeface="Arial" panose="020B0604020202020204" pitchFamily="34" charset="0"/>
                        <a:buChar char="•"/>
                      </a:pPr>
                      <a:endParaRPr lang="en-US" sz="800" dirty="0">
                        <a:solidFill>
                          <a:schemeClr val="tx1"/>
                        </a:solidFill>
                      </a:endParaRPr>
                    </a:p>
                    <a:p>
                      <a:pPr marL="171450" indent="-171450">
                        <a:buFont typeface="Arial" panose="020B0604020202020204" pitchFamily="34" charset="0"/>
                        <a:buChar char="•"/>
                      </a:pPr>
                      <a:r>
                        <a:rPr lang="hr-HR" sz="800" dirty="0">
                          <a:solidFill>
                            <a:schemeClr val="tx1"/>
                          </a:solidFill>
                        </a:rPr>
                        <a:t>Samonivelirajuća, reducirano brušenje</a:t>
                      </a:r>
                    </a:p>
                    <a:p>
                      <a:pPr marL="171450" indent="-171450">
                        <a:buFont typeface="Arial" panose="020B0604020202020204" pitchFamily="34" charset="0"/>
                        <a:buChar char="•"/>
                      </a:pPr>
                      <a:endParaRPr lang="hr-HR" sz="800" dirty="0">
                        <a:solidFill>
                          <a:schemeClr val="tx1"/>
                        </a:solidFill>
                      </a:endParaRPr>
                    </a:p>
                    <a:p>
                      <a:pPr marL="171450" indent="-171450">
                        <a:buFont typeface="Arial" panose="020B0604020202020204" pitchFamily="34" charset="0"/>
                        <a:buChar char="•"/>
                      </a:pPr>
                      <a:r>
                        <a:rPr lang="hr-HR" sz="800" dirty="0">
                          <a:solidFill>
                            <a:schemeClr val="tx1"/>
                          </a:solidFill>
                        </a:rPr>
                        <a:t>Bez skupljanja</a:t>
                      </a:r>
                    </a:p>
                    <a:p>
                      <a:pPr marL="171450" indent="-171450">
                        <a:buFont typeface="Arial" panose="020B0604020202020204" pitchFamily="34" charset="0"/>
                        <a:buChar char="•"/>
                      </a:pPr>
                      <a:endParaRPr lang="hr-HR" sz="800" dirty="0">
                        <a:solidFill>
                          <a:schemeClr val="tx1"/>
                        </a:solidFill>
                      </a:endParaRPr>
                    </a:p>
                    <a:p>
                      <a:pPr marL="171450" indent="-171450">
                        <a:buFont typeface="Arial" panose="020B0604020202020204" pitchFamily="34" charset="0"/>
                        <a:buChar char="•"/>
                      </a:pPr>
                      <a:r>
                        <a:rPr lang="hr-HR" sz="800" dirty="0">
                          <a:solidFill>
                            <a:schemeClr val="tx1"/>
                          </a:solidFill>
                        </a:rPr>
                        <a:t>Izvrsna površina </a:t>
                      </a:r>
                      <a:endParaRPr lang="en-US" sz="800" dirty="0">
                        <a:solidFill>
                          <a:schemeClr val="tx1"/>
                        </a:solidFill>
                      </a:endParaRPr>
                    </a:p>
                    <a:p>
                      <a:pPr marL="171450" indent="-171450">
                        <a:buFont typeface="Arial" panose="020B0604020202020204" pitchFamily="34" charset="0"/>
                        <a:buChar char="•"/>
                      </a:pPr>
                      <a:endParaRPr lang="en-US" sz="800" dirty="0">
                        <a:solidFill>
                          <a:schemeClr val="tx1"/>
                        </a:solidFill>
                      </a:endParaRPr>
                    </a:p>
                    <a:p>
                      <a:pPr marL="171450" indent="-171450">
                        <a:buFont typeface="Arial" panose="020B0604020202020204" pitchFamily="34" charset="0"/>
                        <a:buChar char="•"/>
                      </a:pPr>
                      <a:r>
                        <a:rPr lang="hr-HR" sz="800" dirty="0">
                          <a:solidFill>
                            <a:schemeClr val="tx1"/>
                          </a:solidFill>
                        </a:rPr>
                        <a:t>Debljina sloja  1-10 mm</a:t>
                      </a:r>
                      <a:r>
                        <a:rPr lang="en-US" sz="800" baseline="0" dirty="0">
                          <a:solidFill>
                            <a:schemeClr val="tx1"/>
                          </a:solidFill>
                        </a:rPr>
                        <a:t> </a:t>
                      </a:r>
                      <a:endParaRPr lang="hr-HR" sz="800" baseline="0" dirty="0">
                        <a:solidFill>
                          <a:schemeClr val="tx1"/>
                        </a:solidFill>
                      </a:endParaRPr>
                    </a:p>
                    <a:p>
                      <a:pPr marL="171450" indent="-171450">
                        <a:buFont typeface="Arial" panose="020B0604020202020204" pitchFamily="34" charset="0"/>
                        <a:buChar char="•"/>
                      </a:pPr>
                      <a:endParaRPr lang="hr-HR" sz="800" baseline="0" dirty="0">
                        <a:solidFill>
                          <a:schemeClr val="tx1"/>
                        </a:solidFill>
                      </a:endParaRPr>
                    </a:p>
                    <a:p>
                      <a:pPr marL="171450" indent="-171450">
                        <a:buFont typeface="Arial" panose="020B0604020202020204" pitchFamily="34" charset="0"/>
                        <a:buChar char="•"/>
                      </a:pPr>
                      <a:r>
                        <a:rPr lang="hr-HR" sz="800" baseline="0" dirty="0">
                          <a:solidFill>
                            <a:schemeClr val="tx1"/>
                          </a:solidFill>
                        </a:rPr>
                        <a:t>Prikladno za veća opterećenja od 3 mm</a:t>
                      </a:r>
                      <a:endParaRPr lang="en-US" sz="800" baseline="0" dirty="0">
                        <a:solidFill>
                          <a:schemeClr val="tx1"/>
                        </a:solidFill>
                      </a:endParaRPr>
                    </a:p>
                    <a:p>
                      <a:pPr marL="171450" indent="-171450">
                        <a:buFont typeface="Arial" panose="020B0604020202020204" pitchFamily="34" charset="0"/>
                        <a:buChar char="•"/>
                      </a:pPr>
                      <a:endParaRPr lang="en-US" sz="800" baseline="0" dirty="0">
                        <a:solidFill>
                          <a:schemeClr val="tx1"/>
                        </a:solidFill>
                      </a:endParaRPr>
                    </a:p>
                    <a:p>
                      <a:pPr marL="171450" indent="-171450">
                        <a:buFont typeface="Arial" panose="020B0604020202020204" pitchFamily="34" charset="0"/>
                        <a:buChar char="•"/>
                      </a:pPr>
                      <a:r>
                        <a:rPr lang="hr-HR" sz="800" baseline="0" dirty="0">
                          <a:solidFill>
                            <a:schemeClr val="tx1"/>
                          </a:solidFill>
                        </a:rPr>
                        <a:t>Odlična prionjivost na podlogu</a:t>
                      </a:r>
                    </a:p>
                    <a:p>
                      <a:pPr marL="171450" indent="-171450">
                        <a:buFont typeface="Arial" panose="020B0604020202020204" pitchFamily="34" charset="0"/>
                        <a:buChar char="•"/>
                      </a:pPr>
                      <a:endParaRPr lang="hr-HR" sz="800" baseline="0" dirty="0">
                        <a:solidFill>
                          <a:schemeClr val="tx1"/>
                        </a:solidFill>
                      </a:endParaRPr>
                    </a:p>
                    <a:p>
                      <a:pPr marL="171450" indent="-171450">
                        <a:buFont typeface="Arial" panose="020B0604020202020204" pitchFamily="34" charset="0"/>
                        <a:buChar char="•"/>
                      </a:pPr>
                      <a:r>
                        <a:rPr lang="hr-HR" sz="800" baseline="0" dirty="0">
                          <a:solidFill>
                            <a:schemeClr val="tx1"/>
                          </a:solidFill>
                        </a:rPr>
                        <a:t>Primjena pumpom</a:t>
                      </a:r>
                    </a:p>
                    <a:p>
                      <a:pPr marL="171450" indent="-171450">
                        <a:buFont typeface="Arial" panose="020B0604020202020204" pitchFamily="34" charset="0"/>
                        <a:buChar char="•"/>
                      </a:pPr>
                      <a:endParaRPr lang="en-US" sz="800" baseline="0" dirty="0">
                        <a:solidFill>
                          <a:schemeClr val="tx1"/>
                        </a:solidFill>
                      </a:endParaRPr>
                    </a:p>
                    <a:p>
                      <a:pPr marL="171450" indent="-171450">
                        <a:buFont typeface="Arial" panose="020B0604020202020204" pitchFamily="34" charset="0"/>
                        <a:buChar char="•"/>
                      </a:pPr>
                      <a:r>
                        <a:rPr lang="hr-HR" sz="800" baseline="0" dirty="0">
                          <a:solidFill>
                            <a:schemeClr val="tx1"/>
                          </a:solidFill>
                        </a:rPr>
                        <a:t>Prikladno za sve tipove podnih obloga</a:t>
                      </a:r>
                      <a:r>
                        <a:rPr lang="en-US" sz="800" baseline="0" dirty="0">
                          <a:solidFill>
                            <a:schemeClr val="tx1"/>
                          </a:solidFill>
                        </a:rPr>
                        <a:t> </a:t>
                      </a:r>
                    </a:p>
                    <a:p>
                      <a:pPr marL="171450" indent="-171450">
                        <a:buFont typeface="Arial" panose="020B0604020202020204" pitchFamily="34" charset="0"/>
                        <a:buChar char="•"/>
                      </a:pPr>
                      <a:endParaRPr lang="en-US" sz="800" baseline="0" dirty="0">
                        <a:solidFill>
                          <a:schemeClr val="tx1"/>
                        </a:solidFill>
                      </a:endParaRPr>
                    </a:p>
                    <a:p>
                      <a:pPr marL="171450" indent="-171450">
                        <a:buFont typeface="Arial" panose="020B0604020202020204" pitchFamily="34" charset="0"/>
                        <a:buChar char="•"/>
                      </a:pPr>
                      <a:r>
                        <a:rPr lang="hr-HR" sz="800" baseline="0" dirty="0">
                          <a:solidFill>
                            <a:schemeClr val="tx1"/>
                          </a:solidFill>
                        </a:rPr>
                        <a:t>Prikladno za podna grijanja</a:t>
                      </a:r>
                      <a:r>
                        <a:rPr lang="en-US" sz="800" baseline="0" dirty="0">
                          <a:solidFill>
                            <a:schemeClr val="tx1"/>
                          </a:solidFill>
                        </a:rPr>
                        <a:t> </a:t>
                      </a:r>
                      <a:endParaRPr lang="hr-HR" sz="800" baseline="0" dirty="0">
                        <a:solidFill>
                          <a:schemeClr val="tx1"/>
                        </a:solidFill>
                      </a:endParaRPr>
                    </a:p>
                    <a:p>
                      <a:pPr marL="171450" indent="-171450">
                        <a:buFont typeface="Arial" panose="020B0604020202020204" pitchFamily="34" charset="0"/>
                        <a:buChar char="•"/>
                      </a:pPr>
                      <a:endParaRPr lang="hr-HR" sz="800" baseline="0" dirty="0">
                        <a:solidFill>
                          <a:schemeClr val="tx1"/>
                        </a:solidFill>
                      </a:endParaRPr>
                    </a:p>
                    <a:p>
                      <a:pPr marL="171450" marR="0" lvl="0"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800" baseline="0" dirty="0">
                          <a:solidFill>
                            <a:schemeClr val="tx1"/>
                          </a:solidFill>
                        </a:rPr>
                        <a:t>CT-C20-F6</a:t>
                      </a:r>
                      <a:endParaRPr lang="en-US" sz="800" dirty="0">
                        <a:solidFill>
                          <a:schemeClr val="tx1"/>
                        </a:solidFill>
                      </a:endParaRPr>
                    </a:p>
                    <a:p>
                      <a:pPr marL="171450" indent="-171450">
                        <a:buFont typeface="Arial" panose="020B0604020202020204" pitchFamily="34" charset="0"/>
                        <a:buChar char="•"/>
                      </a:pPr>
                      <a:endParaRPr lang="hr-HR" sz="800" baseline="0" dirty="0">
                        <a:solidFill>
                          <a:schemeClr val="tx1"/>
                        </a:solidFill>
                      </a:endParaRPr>
                    </a:p>
                    <a:p>
                      <a:pPr marL="171450" indent="-171450">
                        <a:buFont typeface="Arial" panose="020B0604020202020204" pitchFamily="34" charset="0"/>
                        <a:buChar char="•"/>
                      </a:pPr>
                      <a:endParaRPr lang="hr-HR" sz="800" baseline="0" dirty="0">
                        <a:solidFill>
                          <a:schemeClr val="tx1"/>
                        </a:solidFill>
                      </a:endParaRPr>
                    </a:p>
                    <a:p>
                      <a:pPr marL="0" indent="0">
                        <a:buFont typeface="Arial" panose="020B0604020202020204" pitchFamily="34" charset="0"/>
                        <a:buNone/>
                      </a:pPr>
                      <a:endParaRPr lang="hr-HR" sz="800" dirty="0">
                        <a:solidFill>
                          <a:schemeClr val="bg1"/>
                        </a:solidFill>
                      </a:endParaRPr>
                    </a:p>
                    <a:p>
                      <a:pPr marL="0" indent="0">
                        <a:buFont typeface="Arial" panose="020B0604020202020204" pitchFamily="34" charset="0"/>
                        <a:buNone/>
                      </a:pPr>
                      <a:endParaRPr lang="hr-HR" sz="800"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endParaRPr lang="fr-FR"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285750" indent="-285750">
                        <a:buFont typeface="Arial" panose="020B0604020202020204" pitchFamily="34" charset="0"/>
                        <a:buChar char="•"/>
                      </a:pPr>
                      <a:endParaRPr lang="fr-FR"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4435">
                <a:tc rowSpan="7">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en-US" sz="1100" b="1" dirty="0">
                        <a:solidFill>
                          <a:srgbClr val="FFFFFF"/>
                        </a:solidFill>
                        <a:effectLst/>
                        <a:latin typeface="+mn-lt"/>
                        <a:cs typeface="Times New Roman" panose="02020603050405020304" pitchFamily="18" charset="0"/>
                      </a:endParaRPr>
                    </a:p>
                    <a:p>
                      <a:pPr marL="0" marR="0" lvl="0" indent="0" algn="l" defTabSz="755934" rtl="0" eaLnBrk="1" fontAlgn="auto" latinLnBrk="0" hangingPunct="1">
                        <a:lnSpc>
                          <a:spcPct val="100000"/>
                        </a:lnSpc>
                        <a:spcBef>
                          <a:spcPts val="0"/>
                        </a:spcBef>
                        <a:spcAft>
                          <a:spcPts val="0"/>
                        </a:spcAft>
                        <a:buClrTx/>
                        <a:buSzTx/>
                        <a:buFontTx/>
                        <a:buNone/>
                        <a:tabLst/>
                        <a:defRPr/>
                      </a:pPr>
                      <a:endParaRPr lang="en-US" sz="1100" b="1" dirty="0">
                        <a:solidFill>
                          <a:srgbClr val="FFFFFF"/>
                        </a:solidFill>
                        <a:effectLst/>
                        <a:latin typeface="+mn-lt"/>
                        <a:cs typeface="Times New Roman" panose="02020603050405020304" pitchFamily="18" charset="0"/>
                      </a:endParaRPr>
                    </a:p>
                    <a:p>
                      <a:pPr algn="just">
                        <a:lnSpc>
                          <a:spcPct val="107000"/>
                        </a:lnSpc>
                        <a:spcAft>
                          <a:spcPts val="0"/>
                        </a:spcAft>
                      </a:pPr>
                      <a:endParaRPr kumimoji="0" lang="en-US" sz="1100" b="1" i="0" u="none" strike="noStrike" kern="1200" cap="none" spc="0" normalizeH="0" baseline="0" noProof="0" dirty="0">
                        <a:ln>
                          <a:noFill/>
                        </a:ln>
                        <a:solidFill>
                          <a:srgbClr val="FFFFFF"/>
                        </a:solidFill>
                        <a:effectLst/>
                        <a:uLnTx/>
                        <a:uFillTx/>
                        <a:latin typeface="+mn-lt"/>
                        <a:ea typeface="+mn-ea"/>
                        <a:cs typeface="Times New Roman" panose="02020603050405020304" pitchFamily="18" charset="0"/>
                      </a:endParaRPr>
                    </a:p>
                    <a:p>
                      <a:pPr algn="just">
                        <a:lnSpc>
                          <a:spcPct val="107000"/>
                        </a:lnSpc>
                        <a:spcAft>
                          <a:spcPts val="0"/>
                        </a:spcAft>
                      </a:pPr>
                      <a:endParaRPr kumimoji="0" lang="fr-FR" sz="1100" b="1" i="0" u="none" strike="noStrike" kern="1200" cap="none" spc="0" normalizeH="0" baseline="0" noProof="0" dirty="0">
                        <a:ln>
                          <a:noFill/>
                        </a:ln>
                        <a:solidFill>
                          <a:srgbClr val="BFBFBF"/>
                        </a:solidFill>
                        <a:effectLst/>
                        <a:uLnTx/>
                        <a:uFillTx/>
                        <a:latin typeface="Bostik Office" panose="020B0503040000020004" pitchFamily="34" charset="0"/>
                        <a:ea typeface="+mn-ea"/>
                        <a:cs typeface="Times New Roman" panose="02020603050405020304" pitchFamily="18" charset="0"/>
                      </a:endParaRPr>
                    </a:p>
                    <a:p>
                      <a:pPr algn="just">
                        <a:lnSpc>
                          <a:spcPct val="107000"/>
                        </a:lnSpc>
                        <a:spcAft>
                          <a:spcPts val="0"/>
                        </a:spcAft>
                      </a:pPr>
                      <a:endParaRPr kumimoji="0" lang="fr-FR" sz="1100" b="1" i="0" u="none" strike="noStrike" kern="1200" cap="none" spc="0" normalizeH="0" baseline="0" noProof="0" dirty="0">
                        <a:ln>
                          <a:noFill/>
                        </a:ln>
                        <a:solidFill>
                          <a:srgbClr val="BFBFBF"/>
                        </a:solidFill>
                        <a:effectLst/>
                        <a:uLnTx/>
                        <a:uFillTx/>
                        <a:latin typeface="Bostik Office" panose="020B0503040000020004" pitchFamily="34" charset="0"/>
                        <a:ea typeface="+mn-ea"/>
                        <a:cs typeface="Times New Roman" panose="02020603050405020304" pitchFamily="18" charset="0"/>
                      </a:endParaRPr>
                    </a:p>
                    <a:p>
                      <a:pPr algn="just">
                        <a:lnSpc>
                          <a:spcPct val="107000"/>
                        </a:lnSpc>
                        <a:spcAft>
                          <a:spcPts val="0"/>
                        </a:spcAft>
                      </a:pPr>
                      <a:r>
                        <a:rPr kumimoji="0" lang="hr-HR" sz="1100" b="1" i="0" u="none" strike="noStrike" kern="1200" cap="none" spc="0" normalizeH="0" baseline="0" noProof="0" dirty="0">
                          <a:ln>
                            <a:noFill/>
                          </a:ln>
                          <a:solidFill>
                            <a:srgbClr val="BFBFBF"/>
                          </a:solidFill>
                          <a:effectLst/>
                          <a:uLnTx/>
                          <a:uFillTx/>
                          <a:latin typeface="Bostik Office" panose="020B0503040000020004" pitchFamily="34" charset="0"/>
                          <a:ea typeface="+mn-ea"/>
                          <a:cs typeface="Times New Roman" panose="02020603050405020304" pitchFamily="18" charset="0"/>
                        </a:rPr>
                        <a:t>NAMJENA</a:t>
                      </a:r>
                      <a:endParaRPr kumimoji="0" lang="en-US" sz="1100" b="1" i="0" u="none" strike="noStrike" kern="1200" cap="none" spc="0" normalizeH="0" baseline="0" noProof="0" dirty="0">
                        <a:ln>
                          <a:noFill/>
                        </a:ln>
                        <a:solidFill>
                          <a:srgbClr val="FFFFFF"/>
                        </a:solidFill>
                        <a:effectLst/>
                        <a:uLnTx/>
                        <a:uFillTx/>
                        <a:latin typeface="+mn-lt"/>
                        <a:ea typeface="+mn-ea"/>
                        <a:cs typeface="Times New Roman" panose="02020603050405020304" pitchFamily="18" charset="0"/>
                      </a:endParaRPr>
                    </a:p>
                    <a:p>
                      <a:pPr algn="just">
                        <a:lnSpc>
                          <a:spcPct val="107000"/>
                        </a:lnSpc>
                        <a:spcAft>
                          <a:spcPts val="0"/>
                        </a:spcAft>
                      </a:pPr>
                      <a:endParaRPr kumimoji="0" lang="en-US" sz="1100" b="1" i="0" u="none" strike="noStrike" kern="1200" cap="none" spc="0" normalizeH="0" baseline="0" noProof="0" dirty="0">
                        <a:ln>
                          <a:noFill/>
                        </a:ln>
                        <a:solidFill>
                          <a:srgbClr val="FFFFFF"/>
                        </a:solidFill>
                        <a:effectLst/>
                        <a:uLnTx/>
                        <a:uFillTx/>
                        <a:latin typeface="+mn-lt"/>
                        <a:ea typeface="+mn-ea"/>
                        <a:cs typeface="Times New Roman" panose="02020603050405020304" pitchFamily="18" charset="0"/>
                      </a:endParaRPr>
                    </a:p>
                    <a:p>
                      <a:pPr algn="just">
                        <a:lnSpc>
                          <a:spcPct val="107000"/>
                        </a:lnSpc>
                        <a:spcAft>
                          <a:spcPts val="0"/>
                        </a:spcAft>
                      </a:pPr>
                      <a:r>
                        <a:rPr lang="en-US" sz="800" kern="120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rPr>
                        <a:t>SL</a:t>
                      </a:r>
                      <a:r>
                        <a:rPr lang="hr-HR" sz="800" kern="120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rPr>
                        <a:t> C320 </a:t>
                      </a:r>
                      <a:r>
                        <a:rPr lang="hr-HR" sz="800" kern="1200" baseline="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rPr>
                        <a:t>ARDASOL samonivelirajuća cementna masa namjenjena je izravnavanju i niveliranju estriha, betona, i drugih tvrdih i čvrstih podloga.</a:t>
                      </a:r>
                    </a:p>
                    <a:p>
                      <a:pPr algn="just">
                        <a:lnSpc>
                          <a:spcPct val="107000"/>
                        </a:lnSpc>
                        <a:spcAft>
                          <a:spcPts val="0"/>
                        </a:spcAft>
                      </a:pPr>
                      <a:r>
                        <a:rPr lang="hr-HR" sz="800" kern="1200" baseline="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rPr>
                        <a:t>Područje primjene su novogradnja i renoviranje, prikladna za srednji i veliki pješački promet, nije pogodna kao završni sloj, samo za unutarnju primjenu</a:t>
                      </a:r>
                    </a:p>
                    <a:p>
                      <a:pPr algn="just">
                        <a:lnSpc>
                          <a:spcPct val="107000"/>
                        </a:lnSpc>
                        <a:spcAft>
                          <a:spcPts val="0"/>
                        </a:spcAft>
                      </a:pPr>
                      <a:endParaRPr lang="hr-HR" sz="800" kern="120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hr-HR" sz="800" kern="120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rPr>
                        <a:t>Primjena na:</a:t>
                      </a:r>
                      <a:endParaRPr lang="en-US" sz="800" kern="120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endParaRPr>
                    </a:p>
                    <a:p>
                      <a:pPr marL="171450" indent="-171450" algn="just" defTabSz="755934" rtl="0" eaLnBrk="1" latinLnBrk="0" hangingPunct="1">
                        <a:lnSpc>
                          <a:spcPct val="107000"/>
                        </a:lnSpc>
                        <a:spcAft>
                          <a:spcPts val="0"/>
                        </a:spcAft>
                        <a:buFontTx/>
                        <a:buChar char="-"/>
                      </a:pPr>
                      <a:r>
                        <a:rPr lang="hr-HR" sz="800" kern="1200" baseline="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rPr>
                        <a:t>Cementni estrih</a:t>
                      </a:r>
                      <a:r>
                        <a:rPr lang="en-US" sz="800" kern="1200" baseline="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rPr>
                        <a:t> </a:t>
                      </a:r>
                    </a:p>
                    <a:p>
                      <a:pPr marL="171450" indent="-171450" algn="just" defTabSz="755934" rtl="0" eaLnBrk="1" latinLnBrk="0" hangingPunct="1">
                        <a:lnSpc>
                          <a:spcPct val="107000"/>
                        </a:lnSpc>
                        <a:spcAft>
                          <a:spcPts val="0"/>
                        </a:spcAft>
                        <a:buFontTx/>
                        <a:buChar char="-"/>
                      </a:pPr>
                      <a:r>
                        <a:rPr lang="hr-HR" sz="800" kern="1200" baseline="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rPr>
                        <a:t>Beton i ostale porozne i neporozne cementne podloge</a:t>
                      </a:r>
                    </a:p>
                    <a:p>
                      <a:pPr marL="171450" indent="-171450" algn="just" defTabSz="755934" rtl="0" eaLnBrk="1" latinLnBrk="0" hangingPunct="1">
                        <a:lnSpc>
                          <a:spcPct val="107000"/>
                        </a:lnSpc>
                        <a:spcAft>
                          <a:spcPts val="0"/>
                        </a:spcAft>
                        <a:buFontTx/>
                        <a:buChar char="-"/>
                      </a:pPr>
                      <a:r>
                        <a:rPr lang="hr-HR" sz="800" kern="1200" baseline="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rPr>
                        <a:t>Keramičke pločice </a:t>
                      </a:r>
                    </a:p>
                    <a:p>
                      <a:pPr marL="171450" indent="-171450" algn="just" defTabSz="755934" rtl="0" eaLnBrk="1" latinLnBrk="0" hangingPunct="1">
                        <a:lnSpc>
                          <a:spcPct val="107000"/>
                        </a:lnSpc>
                        <a:spcAft>
                          <a:spcPts val="0"/>
                        </a:spcAft>
                        <a:buFontTx/>
                        <a:buChar char="-"/>
                      </a:pPr>
                      <a:r>
                        <a:rPr lang="hr-HR" sz="800" kern="1200" baseline="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rPr>
                        <a:t>Tragovi starih ljepila</a:t>
                      </a:r>
                    </a:p>
                    <a:p>
                      <a:pPr marL="171450" indent="-171450" algn="just" defTabSz="755934" rtl="0" eaLnBrk="1" latinLnBrk="0" hangingPunct="1">
                        <a:lnSpc>
                          <a:spcPct val="107000"/>
                        </a:lnSpc>
                        <a:spcAft>
                          <a:spcPts val="0"/>
                        </a:spcAft>
                        <a:buFontTx/>
                        <a:buChar char="-"/>
                      </a:pPr>
                      <a:r>
                        <a:rPr lang="hr-HR" sz="800" kern="1200" baseline="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rPr>
                        <a:t>Podna grijanja</a:t>
                      </a:r>
                    </a:p>
                    <a:p>
                      <a:pPr marL="0" indent="0" algn="just" defTabSz="755934" rtl="0" eaLnBrk="1" latinLnBrk="0" hangingPunct="1">
                        <a:lnSpc>
                          <a:spcPct val="107000"/>
                        </a:lnSpc>
                        <a:spcAft>
                          <a:spcPts val="0"/>
                        </a:spcAft>
                        <a:buFontTx/>
                        <a:buNone/>
                      </a:pPr>
                      <a:endParaRPr lang="hr-HR" sz="800" kern="1200" baseline="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endParaRPr>
                    </a:p>
                    <a:p>
                      <a:pPr marL="0" indent="0" algn="just" defTabSz="755934" rtl="0" eaLnBrk="1" latinLnBrk="0" hangingPunct="1">
                        <a:lnSpc>
                          <a:spcPct val="107000"/>
                        </a:lnSpc>
                        <a:spcAft>
                          <a:spcPts val="0"/>
                        </a:spcAft>
                        <a:buFontTx/>
                        <a:buNone/>
                      </a:pPr>
                      <a:r>
                        <a:rPr lang="hr-HR" sz="800" kern="1200" baseline="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rPr>
                        <a:t>Za obloge:</a:t>
                      </a:r>
                    </a:p>
                    <a:p>
                      <a:pPr marL="0" indent="0" algn="just" defTabSz="755934" rtl="0" eaLnBrk="1" latinLnBrk="0" hangingPunct="1">
                        <a:lnSpc>
                          <a:spcPct val="107000"/>
                        </a:lnSpc>
                        <a:spcAft>
                          <a:spcPts val="0"/>
                        </a:spcAft>
                        <a:buFontTx/>
                        <a:buNone/>
                      </a:pPr>
                      <a:endParaRPr lang="hr-HR" sz="800" kern="1200" baseline="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endParaRPr>
                    </a:p>
                    <a:p>
                      <a:pPr marL="171450" indent="-171450" algn="just" defTabSz="755934" rtl="0" eaLnBrk="1" latinLnBrk="0" hangingPunct="1">
                        <a:lnSpc>
                          <a:spcPct val="107000"/>
                        </a:lnSpc>
                        <a:spcAft>
                          <a:spcPts val="0"/>
                        </a:spcAft>
                        <a:buFontTx/>
                        <a:buChar char="-"/>
                      </a:pPr>
                      <a:r>
                        <a:rPr lang="hr-HR" sz="800" kern="1200" baseline="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rPr>
                        <a:t>Linoleum, guma, keramičke obloge</a:t>
                      </a:r>
                    </a:p>
                    <a:p>
                      <a:pPr marL="171450" indent="-171450" algn="just" defTabSz="755934" rtl="0" eaLnBrk="1" latinLnBrk="0" hangingPunct="1">
                        <a:lnSpc>
                          <a:spcPct val="107000"/>
                        </a:lnSpc>
                        <a:spcAft>
                          <a:spcPts val="0"/>
                        </a:spcAft>
                        <a:buFontTx/>
                        <a:buChar char="-"/>
                      </a:pPr>
                      <a:r>
                        <a:rPr lang="hr-HR" sz="800" kern="1200" baseline="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rPr>
                        <a:t>Parket, drvene obloge</a:t>
                      </a:r>
                    </a:p>
                    <a:p>
                      <a:pPr marL="171450" indent="-171450" algn="just" defTabSz="755934" rtl="0" eaLnBrk="1" latinLnBrk="0" hangingPunct="1">
                        <a:lnSpc>
                          <a:spcPct val="107000"/>
                        </a:lnSpc>
                        <a:spcAft>
                          <a:spcPts val="0"/>
                        </a:spcAft>
                        <a:buFontTx/>
                        <a:buChar char="-"/>
                      </a:pPr>
                      <a:r>
                        <a:rPr lang="hr-HR" sz="800" kern="1200" baseline="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rPr>
                        <a:t>PVC i tekstilne obloge</a:t>
                      </a:r>
                      <a:endParaRPr lang="en-US" sz="800" kern="1200" baseline="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endParaRPr>
                    </a:p>
                    <a:p>
                      <a:pPr marL="0" indent="0" algn="just">
                        <a:lnSpc>
                          <a:spcPct val="107000"/>
                        </a:lnSpc>
                        <a:spcAft>
                          <a:spcPts val="0"/>
                        </a:spcAft>
                        <a:buFontTx/>
                        <a:buNone/>
                      </a:pPr>
                      <a:endParaRPr lang="hr-HR" sz="800" kern="1200" baseline="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endParaRPr>
                    </a:p>
                    <a:p>
                      <a:pPr marL="0" indent="0" algn="just">
                        <a:lnSpc>
                          <a:spcPct val="107000"/>
                        </a:lnSpc>
                        <a:spcAft>
                          <a:spcPts val="0"/>
                        </a:spcAft>
                        <a:buFontTx/>
                        <a:buNone/>
                      </a:pPr>
                      <a:r>
                        <a:rPr lang="hr-HR" sz="800" kern="1200" baseline="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rPr>
                        <a:t>Za asfaltne estrihe preporučujemo SL C510 PRO. </a:t>
                      </a:r>
                      <a:endParaRPr lang="en-US" sz="800" kern="1200" dirty="0">
                        <a:solidFill>
                          <a:schemeClr val="tx1"/>
                        </a:solidFill>
                        <a:effectLst/>
                        <a:latin typeface="Bostik Office" panose="020B05030400000200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fr-FR" sz="1100" b="1" dirty="0">
                        <a:solidFill>
                          <a:srgbClr val="A2BD30"/>
                        </a:solidFill>
                        <a:effectLst/>
                        <a:latin typeface="Bostik Office" panose="020B0503040000020004" pitchFamily="34" charset="0"/>
                        <a:ea typeface="+mn-ea"/>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fr-FR"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12579">
                <a:tc vMerge="1">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100" b="1" dirty="0">
                        <a:solidFill>
                          <a:srgbClr val="FFFFFF"/>
                        </a:solidFill>
                        <a:effectLst/>
                        <a:latin typeface="Bostik Office"/>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1BB26"/>
                    </a:solid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400" b="1" dirty="0">
                        <a:solidFill>
                          <a:srgbClr val="FFFFFF"/>
                        </a:solidFill>
                        <a:effectLst/>
                        <a:latin typeface="Bostik Office"/>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100" dirty="0">
                        <a:effectLst/>
                        <a:latin typeface="+mn-lt"/>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55287">
                <a:tc vMerge="1">
                  <a:txBody>
                    <a:bodyPr/>
                    <a:lstStyle/>
                    <a:p>
                      <a:endParaRPr lang="fr-FR"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fr-FR"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12579">
                <a:tc vMerge="1">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100" dirty="0">
                        <a:effectLst/>
                        <a:latin typeface="+mn-lt"/>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1BB26"/>
                    </a:solid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400" dirty="0">
                        <a:effectLst/>
                        <a:latin typeface="+mn-lt"/>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400" dirty="0">
                        <a:effectLst/>
                        <a:latin typeface="+mn-lt"/>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043098">
                <a:tc vMerge="1">
                  <a:txBody>
                    <a:bodyPr/>
                    <a:lstStyle/>
                    <a:p>
                      <a:pPr>
                        <a:spcBef>
                          <a:spcPts val="0"/>
                        </a:spcBef>
                      </a:pPr>
                      <a:endParaRPr lang="fr-FR"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a:effectLst/>
                        <a:latin typeface="Calibri" panose="020F0502020204030204" pitchFamily="34"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12579">
                <a:tc vMerge="1">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400" dirty="0">
                        <a:effectLst/>
                        <a:latin typeface="+mn-lt"/>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400" dirty="0">
                        <a:effectLst/>
                        <a:latin typeface="+mn-lt"/>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333727">
                <a:tc vMerge="1">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fr-FR"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bl>
          </a:graphicData>
        </a:graphic>
      </p:graphicFrame>
      <p:sp>
        <p:nvSpPr>
          <p:cNvPr id="8" name="Espace réservé du numéro de diapositive 7"/>
          <p:cNvSpPr>
            <a:spLocks noGrp="1"/>
          </p:cNvSpPr>
          <p:nvPr>
            <p:ph type="sldNum" sz="quarter" idx="4"/>
          </p:nvPr>
        </p:nvSpPr>
        <p:spPr/>
        <p:txBody>
          <a:bodyPr/>
          <a:lstStyle/>
          <a:p>
            <a:fld id="{BB2658EC-FBEC-48A9-8724-CAE81BF06836}" type="slidenum">
              <a:rPr lang="fr-FR" smtClean="0"/>
              <a:pPr/>
              <a:t>1</a:t>
            </a:fld>
            <a:endParaRPr lang="fr-FR" dirty="0"/>
          </a:p>
        </p:txBody>
      </p:sp>
      <p:graphicFrame>
        <p:nvGraphicFramePr>
          <p:cNvPr id="19" name="Tableau 18"/>
          <p:cNvGraphicFramePr>
            <a:graphicFrameLocks noGrp="1"/>
          </p:cNvGraphicFramePr>
          <p:nvPr>
            <p:extLst>
              <p:ext uri="{D42A27DB-BD31-4B8C-83A1-F6EECF244321}">
                <p14:modId xmlns:p14="http://schemas.microsoft.com/office/powerpoint/2010/main" val="2895733981"/>
              </p:ext>
            </p:extLst>
          </p:nvPr>
        </p:nvGraphicFramePr>
        <p:xfrm>
          <a:off x="3909134" y="5972828"/>
          <a:ext cx="3161791" cy="4209240"/>
        </p:xfrm>
        <a:graphic>
          <a:graphicData uri="http://schemas.openxmlformats.org/drawingml/2006/table">
            <a:tbl>
              <a:tblPr firstRow="1" firstCol="1" bandRow="1">
                <a:tableStyleId>{C083E6E3-FA7D-4D7B-A595-EF9225AFEA82}</a:tableStyleId>
              </a:tblPr>
              <a:tblGrid>
                <a:gridCol w="1613653">
                  <a:extLst>
                    <a:ext uri="{9D8B030D-6E8A-4147-A177-3AD203B41FA5}">
                      <a16:colId xmlns:a16="http://schemas.microsoft.com/office/drawing/2014/main" val="20000"/>
                    </a:ext>
                  </a:extLst>
                </a:gridCol>
                <a:gridCol w="1548138">
                  <a:extLst>
                    <a:ext uri="{9D8B030D-6E8A-4147-A177-3AD203B41FA5}">
                      <a16:colId xmlns:a16="http://schemas.microsoft.com/office/drawing/2014/main" val="20001"/>
                    </a:ext>
                  </a:extLst>
                </a:gridCol>
              </a:tblGrid>
              <a:tr h="300972">
                <a:tc>
                  <a:txBody>
                    <a:bodyPr/>
                    <a:lstStyle/>
                    <a:p>
                      <a:pPr marL="342900" marR="111125" lvl="0" indent="-342900">
                        <a:lnSpc>
                          <a:spcPct val="115000"/>
                        </a:lnSpc>
                        <a:spcAft>
                          <a:spcPts val="0"/>
                        </a:spcAft>
                        <a:buFont typeface="Wingdings" panose="05000000000000000000" pitchFamily="2" charset="2"/>
                        <a:buChar char=""/>
                      </a:pPr>
                      <a:r>
                        <a:rPr lang="hr-HR" sz="800" dirty="0">
                          <a:effectLst/>
                        </a:rPr>
                        <a:t>Sastav</a:t>
                      </a:r>
                      <a:r>
                        <a:rPr lang="en-US" sz="800" dirty="0">
                          <a:effectLst/>
                        </a:rPr>
                        <a:t> </a:t>
                      </a:r>
                      <a:endParaRPr lang="en-US" sz="800" dirty="0">
                        <a:effectLst/>
                        <a:latin typeface="+mn-lt"/>
                        <a:ea typeface="Calibri" panose="020F0502020204030204" pitchFamily="34" charset="0"/>
                        <a:cs typeface="Times New Roman" panose="02020603050405020304" pitchFamily="18" charset="0"/>
                      </a:endParaRPr>
                    </a:p>
                  </a:txBody>
                  <a:tcPr marL="66580" marR="66580" marT="0" marB="0" anchor="ctr"/>
                </a:tc>
                <a:tc>
                  <a:txBody>
                    <a:bodyPr/>
                    <a:lstStyle/>
                    <a:p>
                      <a:pPr marL="21590" marR="111125">
                        <a:lnSpc>
                          <a:spcPct val="115000"/>
                        </a:lnSpc>
                        <a:spcAft>
                          <a:spcPts val="0"/>
                        </a:spcAft>
                      </a:pPr>
                      <a:r>
                        <a:rPr lang="hr-HR" sz="800" b="0" dirty="0">
                          <a:effectLst/>
                        </a:rPr>
                        <a:t>Cement, umjetne smole</a:t>
                      </a:r>
                      <a:endParaRPr lang="en-US" sz="800" b="0" dirty="0">
                        <a:effectLst/>
                        <a:latin typeface="+mn-lt"/>
                        <a:ea typeface="Calibri" panose="020F0502020204030204" pitchFamily="34" charset="0"/>
                        <a:cs typeface="Times New Roman" panose="02020603050405020304" pitchFamily="18" charset="0"/>
                      </a:endParaRPr>
                    </a:p>
                  </a:txBody>
                  <a:tcPr marL="66580" marR="66580" marT="0" marB="0" anchor="ctr"/>
                </a:tc>
                <a:extLst>
                  <a:ext uri="{0D108BD9-81ED-4DB2-BD59-A6C34878D82A}">
                    <a16:rowId xmlns:a16="http://schemas.microsoft.com/office/drawing/2014/main" val="10001"/>
                  </a:ext>
                </a:extLst>
              </a:tr>
              <a:tr h="349349">
                <a:tc>
                  <a:txBody>
                    <a:bodyPr/>
                    <a:lstStyle/>
                    <a:p>
                      <a:pPr marL="342900" marR="111125" lvl="0" indent="-342900">
                        <a:lnSpc>
                          <a:spcPct val="115000"/>
                        </a:lnSpc>
                        <a:spcAft>
                          <a:spcPts val="0"/>
                        </a:spcAft>
                        <a:buFont typeface="Wingdings" panose="05000000000000000000" pitchFamily="2" charset="2"/>
                        <a:buChar char=""/>
                      </a:pPr>
                      <a:r>
                        <a:rPr lang="hr-HR" sz="800" dirty="0">
                          <a:effectLst/>
                        </a:rPr>
                        <a:t>Omjer miješanja </a:t>
                      </a:r>
                      <a:r>
                        <a:rPr lang="en-US" sz="800" dirty="0">
                          <a:effectLst/>
                        </a:rPr>
                        <a:t> </a:t>
                      </a:r>
                      <a:endParaRPr lang="en-US" sz="800" dirty="0">
                        <a:effectLst/>
                        <a:latin typeface="+mn-lt"/>
                        <a:ea typeface="Calibri" panose="020F0502020204030204" pitchFamily="34" charset="0"/>
                        <a:cs typeface="Times New Roman" panose="02020603050405020304" pitchFamily="18" charset="0"/>
                      </a:endParaRPr>
                    </a:p>
                  </a:txBody>
                  <a:tcPr marL="66580" marR="66580" marT="0" marB="0" anchor="ctr"/>
                </a:tc>
                <a:tc>
                  <a:txBody>
                    <a:bodyPr/>
                    <a:lstStyle/>
                    <a:p>
                      <a:pPr marL="21590" marR="111125">
                        <a:lnSpc>
                          <a:spcPct val="115000"/>
                        </a:lnSpc>
                        <a:spcAft>
                          <a:spcPts val="0"/>
                        </a:spcAft>
                      </a:pPr>
                      <a:r>
                        <a:rPr lang="en-US" sz="800" b="0" dirty="0">
                          <a:effectLst/>
                        </a:rPr>
                        <a:t>6 lit</a:t>
                      </a:r>
                      <a:r>
                        <a:rPr lang="hr-HR" sz="800" b="0" dirty="0">
                          <a:effectLst/>
                        </a:rPr>
                        <a:t>ara vode na</a:t>
                      </a:r>
                      <a:r>
                        <a:rPr lang="en-US" sz="800" b="0" dirty="0">
                          <a:effectLst/>
                        </a:rPr>
                        <a:t> 25kg </a:t>
                      </a:r>
                      <a:endParaRPr lang="en-US" sz="800" b="0" dirty="0">
                        <a:effectLst/>
                        <a:latin typeface="+mn-lt"/>
                        <a:ea typeface="Calibri" panose="020F0502020204030204" pitchFamily="34" charset="0"/>
                        <a:cs typeface="Times New Roman" panose="02020603050405020304" pitchFamily="18" charset="0"/>
                      </a:endParaRPr>
                    </a:p>
                  </a:txBody>
                  <a:tcPr marL="66580" marR="66580" marT="0" marB="0" anchor="ctr"/>
                </a:tc>
                <a:extLst>
                  <a:ext uri="{0D108BD9-81ED-4DB2-BD59-A6C34878D82A}">
                    <a16:rowId xmlns:a16="http://schemas.microsoft.com/office/drawing/2014/main" val="10002"/>
                  </a:ext>
                </a:extLst>
              </a:tr>
              <a:tr h="579176">
                <a:tc>
                  <a:txBody>
                    <a:bodyPr/>
                    <a:lstStyle/>
                    <a:p>
                      <a:pPr marL="342900" marR="111125" lvl="0" indent="-342900">
                        <a:lnSpc>
                          <a:spcPct val="115000"/>
                        </a:lnSpc>
                        <a:spcAft>
                          <a:spcPts val="0"/>
                        </a:spcAft>
                        <a:buFont typeface="Wingdings" panose="05000000000000000000" pitchFamily="2" charset="2"/>
                        <a:buChar char=""/>
                      </a:pPr>
                      <a:r>
                        <a:rPr lang="hr-HR" sz="800" baseline="0" dirty="0">
                          <a:effectLst/>
                        </a:rPr>
                        <a:t>T</a:t>
                      </a:r>
                      <a:r>
                        <a:rPr lang="fr-FR" sz="800" baseline="0" dirty="0" err="1">
                          <a:effectLst/>
                        </a:rPr>
                        <a:t>emperatur</a:t>
                      </a:r>
                      <a:r>
                        <a:rPr lang="hr-HR" sz="800" baseline="0" dirty="0">
                          <a:effectLst/>
                        </a:rPr>
                        <a:t>a primjene</a:t>
                      </a:r>
                      <a:r>
                        <a:rPr lang="fr-FR" sz="800" baseline="0" dirty="0">
                          <a:effectLst/>
                        </a:rPr>
                        <a:t> </a:t>
                      </a:r>
                      <a:endParaRPr lang="en-US" sz="800" dirty="0">
                        <a:effectLst/>
                        <a:latin typeface="+mn-lt"/>
                        <a:ea typeface="Calibri" panose="020F0502020204030204" pitchFamily="34" charset="0"/>
                        <a:cs typeface="Times New Roman" panose="02020603050405020304" pitchFamily="18" charset="0"/>
                      </a:endParaRPr>
                    </a:p>
                  </a:txBody>
                  <a:tcPr marL="66580" marR="66580" marT="0" marB="0" anchor="ctr"/>
                </a:tc>
                <a:tc>
                  <a:txBody>
                    <a:bodyPr/>
                    <a:lstStyle/>
                    <a:p>
                      <a:pPr marL="21590" marR="111125">
                        <a:lnSpc>
                          <a:spcPct val="115000"/>
                        </a:lnSpc>
                        <a:spcAft>
                          <a:spcPts val="0"/>
                        </a:spcAft>
                      </a:pPr>
                      <a:r>
                        <a:rPr lang="hr-HR" sz="800" dirty="0">
                          <a:effectLst/>
                          <a:latin typeface="+mn-lt"/>
                          <a:ea typeface="Calibri" panose="020F0502020204030204" pitchFamily="34" charset="0"/>
                          <a:cs typeface="Times New Roman" panose="02020603050405020304" pitchFamily="18" charset="0"/>
                        </a:rPr>
                        <a:t>Od</a:t>
                      </a:r>
                      <a:r>
                        <a:rPr lang="en-US" sz="800" dirty="0">
                          <a:effectLst/>
                          <a:latin typeface="+mn-lt"/>
                          <a:ea typeface="Calibri" panose="020F0502020204030204" pitchFamily="34" charset="0"/>
                          <a:cs typeface="Times New Roman" panose="02020603050405020304" pitchFamily="18" charset="0"/>
                        </a:rPr>
                        <a:t> +</a:t>
                      </a:r>
                      <a:r>
                        <a:rPr lang="hr-HR" sz="800" dirty="0">
                          <a:effectLst/>
                          <a:latin typeface="+mn-lt"/>
                          <a:ea typeface="Calibri" panose="020F0502020204030204" pitchFamily="34" charset="0"/>
                          <a:cs typeface="Times New Roman" panose="02020603050405020304" pitchFamily="18" charset="0"/>
                        </a:rPr>
                        <a:t>10</a:t>
                      </a:r>
                      <a:r>
                        <a:rPr lang="en-US" sz="800" dirty="0">
                          <a:effectLst/>
                          <a:latin typeface="+mn-lt"/>
                          <a:ea typeface="Calibri" panose="020F0502020204030204" pitchFamily="34" charset="0"/>
                          <a:cs typeface="Times New Roman" panose="02020603050405020304" pitchFamily="18" charset="0"/>
                        </a:rPr>
                        <a:t>°C </a:t>
                      </a:r>
                      <a:r>
                        <a:rPr lang="hr-HR" sz="800" dirty="0">
                          <a:effectLst/>
                          <a:latin typeface="+mn-lt"/>
                          <a:ea typeface="Calibri" panose="020F0502020204030204" pitchFamily="34" charset="0"/>
                          <a:cs typeface="Times New Roman" panose="02020603050405020304" pitchFamily="18" charset="0"/>
                        </a:rPr>
                        <a:t>do</a:t>
                      </a:r>
                      <a:r>
                        <a:rPr lang="en-US" sz="800" dirty="0">
                          <a:effectLst/>
                          <a:latin typeface="+mn-lt"/>
                          <a:ea typeface="Calibri" panose="020F0502020204030204" pitchFamily="34" charset="0"/>
                          <a:cs typeface="Times New Roman" panose="02020603050405020304" pitchFamily="18" charset="0"/>
                        </a:rPr>
                        <a:t> +25°C</a:t>
                      </a:r>
                    </a:p>
                    <a:p>
                      <a:pPr marL="21590" marR="111125">
                        <a:lnSpc>
                          <a:spcPct val="115000"/>
                        </a:lnSpc>
                        <a:spcAft>
                          <a:spcPts val="0"/>
                        </a:spcAft>
                      </a:pPr>
                      <a:r>
                        <a:rPr lang="hr-HR" sz="800" dirty="0">
                          <a:effectLst/>
                          <a:latin typeface="+mn-lt"/>
                          <a:ea typeface="Calibri" panose="020F0502020204030204" pitchFamily="34" charset="0"/>
                          <a:cs typeface="Times New Roman" panose="02020603050405020304" pitchFamily="18" charset="0"/>
                        </a:rPr>
                        <a:t>Ne spod</a:t>
                      </a:r>
                      <a:r>
                        <a:rPr lang="en-US" sz="800" dirty="0">
                          <a:effectLst/>
                          <a:latin typeface="+mn-lt"/>
                          <a:ea typeface="Calibri" panose="020F0502020204030204" pitchFamily="34" charset="0"/>
                          <a:cs typeface="Times New Roman" panose="02020603050405020304" pitchFamily="18" charset="0"/>
                        </a:rPr>
                        <a:t> +5°C </a:t>
                      </a:r>
                      <a:r>
                        <a:rPr lang="hr-HR" sz="800" dirty="0">
                          <a:effectLst/>
                          <a:latin typeface="+mn-lt"/>
                          <a:ea typeface="Calibri" panose="020F0502020204030204" pitchFamily="34" charset="0"/>
                          <a:cs typeface="Times New Roman" panose="02020603050405020304" pitchFamily="18" charset="0"/>
                        </a:rPr>
                        <a:t>ili iznad</a:t>
                      </a:r>
                      <a:r>
                        <a:rPr lang="en-US" sz="800" baseline="0" dirty="0">
                          <a:effectLst/>
                          <a:latin typeface="+mn-lt"/>
                          <a:ea typeface="Calibri" panose="020F0502020204030204" pitchFamily="34" charset="0"/>
                          <a:cs typeface="Times New Roman" panose="02020603050405020304" pitchFamily="18" charset="0"/>
                        </a:rPr>
                        <a:t> </a:t>
                      </a:r>
                      <a:r>
                        <a:rPr lang="en-US" sz="800" dirty="0">
                          <a:effectLst/>
                          <a:latin typeface="+mn-lt"/>
                          <a:ea typeface="Calibri" panose="020F0502020204030204" pitchFamily="34" charset="0"/>
                          <a:cs typeface="Times New Roman" panose="02020603050405020304" pitchFamily="18" charset="0"/>
                        </a:rPr>
                        <a:t>+30°C</a:t>
                      </a:r>
                    </a:p>
                  </a:txBody>
                  <a:tcPr marL="66580" marR="66580" marT="0" marB="0" anchor="ctr"/>
                </a:tc>
                <a:extLst>
                  <a:ext uri="{0D108BD9-81ED-4DB2-BD59-A6C34878D82A}">
                    <a16:rowId xmlns:a16="http://schemas.microsoft.com/office/drawing/2014/main" val="10004"/>
                  </a:ext>
                </a:extLst>
              </a:tr>
              <a:tr h="388809">
                <a:tc>
                  <a:txBody>
                    <a:bodyPr/>
                    <a:lstStyle/>
                    <a:p>
                      <a:pPr marL="342900" marR="111125" lvl="0" indent="-342900">
                        <a:lnSpc>
                          <a:spcPct val="115000"/>
                        </a:lnSpc>
                        <a:spcAft>
                          <a:spcPts val="0"/>
                        </a:spcAft>
                        <a:buFont typeface="Wingdings" panose="05000000000000000000" pitchFamily="2" charset="2"/>
                        <a:buChar char=""/>
                      </a:pPr>
                      <a:r>
                        <a:rPr lang="hr-HR" sz="800" dirty="0">
                          <a:effectLst/>
                          <a:latin typeface="+mn-lt"/>
                          <a:ea typeface="Calibri" panose="020F0502020204030204" pitchFamily="34" charset="0"/>
                          <a:cs typeface="Times New Roman" panose="02020603050405020304" pitchFamily="18" charset="0"/>
                        </a:rPr>
                        <a:t>Otvoreno vrijeme</a:t>
                      </a:r>
                      <a:endParaRPr lang="en-US" sz="800" dirty="0">
                        <a:effectLst/>
                        <a:latin typeface="+mn-lt"/>
                        <a:ea typeface="Calibri" panose="020F0502020204030204" pitchFamily="34" charset="0"/>
                        <a:cs typeface="Times New Roman" panose="02020603050405020304" pitchFamily="18" charset="0"/>
                      </a:endParaRPr>
                    </a:p>
                  </a:txBody>
                  <a:tcPr marL="66580" marR="66580" marT="0" marB="0" anchor="ctr"/>
                </a:tc>
                <a:tc>
                  <a:txBody>
                    <a:bodyPr/>
                    <a:lstStyle/>
                    <a:p>
                      <a:pPr marL="21590" marR="111125" lvl="0" indent="0" algn="l" defTabSz="755934" rtl="0" eaLnBrk="1" fontAlgn="auto" latinLnBrk="0" hangingPunct="1">
                        <a:lnSpc>
                          <a:spcPct val="115000"/>
                        </a:lnSpc>
                        <a:spcBef>
                          <a:spcPts val="0"/>
                        </a:spcBef>
                        <a:spcAft>
                          <a:spcPts val="0"/>
                        </a:spcAft>
                        <a:buClrTx/>
                        <a:buSzTx/>
                        <a:buFontTx/>
                        <a:buNone/>
                        <a:tabLst/>
                        <a:defRPr/>
                      </a:pPr>
                      <a:r>
                        <a:rPr lang="en-US" sz="800" dirty="0">
                          <a:effectLst/>
                        </a:rPr>
                        <a:t>2</a:t>
                      </a:r>
                      <a:r>
                        <a:rPr lang="hr-HR" sz="800" dirty="0">
                          <a:effectLst/>
                        </a:rPr>
                        <a:t>0</a:t>
                      </a:r>
                      <a:r>
                        <a:rPr lang="en-US" sz="800" dirty="0">
                          <a:effectLst/>
                        </a:rPr>
                        <a:t> </a:t>
                      </a:r>
                      <a:r>
                        <a:rPr lang="en-US" sz="800" dirty="0" err="1">
                          <a:effectLst/>
                        </a:rPr>
                        <a:t>minut</a:t>
                      </a:r>
                      <a:r>
                        <a:rPr lang="hr-HR" sz="800" dirty="0">
                          <a:effectLst/>
                        </a:rPr>
                        <a:t>a</a:t>
                      </a:r>
                      <a:endParaRPr lang="en-US" sz="800" dirty="0">
                        <a:effectLst/>
                        <a:latin typeface="+mn-lt"/>
                        <a:ea typeface="Calibri" panose="020F0502020204030204" pitchFamily="34" charset="0"/>
                        <a:cs typeface="Times New Roman" panose="02020603050405020304" pitchFamily="18" charset="0"/>
                      </a:endParaRPr>
                    </a:p>
                  </a:txBody>
                  <a:tcPr marL="66580" marR="66580" marT="0" marB="0" anchor="ctr"/>
                </a:tc>
                <a:extLst>
                  <a:ext uri="{0D108BD9-81ED-4DB2-BD59-A6C34878D82A}">
                    <a16:rowId xmlns:a16="http://schemas.microsoft.com/office/drawing/2014/main" val="10005"/>
                  </a:ext>
                </a:extLst>
              </a:tr>
              <a:tr h="412151">
                <a:tc>
                  <a:txBody>
                    <a:bodyPr/>
                    <a:lstStyle/>
                    <a:p>
                      <a:pPr marL="342900" marR="111125" lvl="0" indent="-342900">
                        <a:lnSpc>
                          <a:spcPct val="115000"/>
                        </a:lnSpc>
                        <a:spcAft>
                          <a:spcPts val="0"/>
                        </a:spcAft>
                        <a:buFont typeface="Wingdings" panose="05000000000000000000" pitchFamily="2" charset="2"/>
                        <a:buChar char=""/>
                      </a:pPr>
                      <a:r>
                        <a:rPr lang="hr-HR" sz="800" dirty="0">
                          <a:effectLst/>
                        </a:rPr>
                        <a:t>Prohodno</a:t>
                      </a:r>
                      <a:r>
                        <a:rPr lang="en-US" sz="800" dirty="0">
                          <a:effectLst/>
                        </a:rPr>
                        <a:t> </a:t>
                      </a:r>
                      <a:endParaRPr lang="en-US" sz="800" dirty="0">
                        <a:effectLst/>
                        <a:latin typeface="+mn-lt"/>
                        <a:ea typeface="Calibri" panose="020F0502020204030204" pitchFamily="34" charset="0"/>
                        <a:cs typeface="Times New Roman" panose="02020603050405020304" pitchFamily="18" charset="0"/>
                      </a:endParaRPr>
                    </a:p>
                  </a:txBody>
                  <a:tcPr marL="66580" marR="66580" marT="0" marB="0" anchor="ctr"/>
                </a:tc>
                <a:tc>
                  <a:txBody>
                    <a:bodyPr/>
                    <a:lstStyle/>
                    <a:p>
                      <a:pPr marL="21590" marR="111125">
                        <a:lnSpc>
                          <a:spcPct val="115000"/>
                        </a:lnSpc>
                        <a:spcAft>
                          <a:spcPts val="0"/>
                        </a:spcAft>
                      </a:pPr>
                      <a:r>
                        <a:rPr lang="hr-HR" sz="800" baseline="0" dirty="0">
                          <a:effectLst/>
                        </a:rPr>
                        <a:t>4-6</a:t>
                      </a:r>
                      <a:r>
                        <a:rPr lang="en-US" sz="800" baseline="0" dirty="0">
                          <a:effectLst/>
                        </a:rPr>
                        <a:t> </a:t>
                      </a:r>
                      <a:r>
                        <a:rPr lang="en-US" sz="800" dirty="0">
                          <a:effectLst/>
                        </a:rPr>
                        <a:t>h</a:t>
                      </a:r>
                      <a:r>
                        <a:rPr lang="hr-HR" sz="800" dirty="0">
                          <a:effectLst/>
                        </a:rPr>
                        <a:t>, ovisno o uvjetima i podlozi</a:t>
                      </a:r>
                      <a:endParaRPr lang="en-US" sz="800" dirty="0">
                        <a:effectLst/>
                        <a:latin typeface="+mn-lt"/>
                        <a:ea typeface="Calibri" panose="020F0502020204030204" pitchFamily="34" charset="0"/>
                        <a:cs typeface="Times New Roman" panose="02020603050405020304" pitchFamily="18" charset="0"/>
                      </a:endParaRPr>
                    </a:p>
                  </a:txBody>
                  <a:tcPr marL="66580" marR="66580" marT="0" marB="0" anchor="ctr"/>
                </a:tc>
                <a:extLst>
                  <a:ext uri="{0D108BD9-81ED-4DB2-BD59-A6C34878D82A}">
                    <a16:rowId xmlns:a16="http://schemas.microsoft.com/office/drawing/2014/main" val="3133928449"/>
                  </a:ext>
                </a:extLst>
              </a:tr>
              <a:tr h="470499">
                <a:tc>
                  <a:txBody>
                    <a:bodyPr/>
                    <a:lstStyle/>
                    <a:p>
                      <a:pPr marL="342900" marR="111125" lvl="0" indent="-342900">
                        <a:lnSpc>
                          <a:spcPct val="115000"/>
                        </a:lnSpc>
                        <a:spcAft>
                          <a:spcPts val="0"/>
                        </a:spcAft>
                        <a:buFont typeface="Wingdings" panose="05000000000000000000" pitchFamily="2" charset="2"/>
                        <a:buChar char=""/>
                      </a:pPr>
                      <a:r>
                        <a:rPr lang="hr-HR" sz="800" dirty="0">
                          <a:effectLst/>
                        </a:rPr>
                        <a:t>Spremno za pokrivanje</a:t>
                      </a:r>
                      <a:r>
                        <a:rPr lang="en-US" sz="800" baseline="0" dirty="0">
                          <a:effectLst/>
                        </a:rPr>
                        <a:t> </a:t>
                      </a:r>
                      <a:endParaRPr lang="en-US" sz="800" dirty="0">
                        <a:effectLst/>
                        <a:latin typeface="+mn-lt"/>
                        <a:ea typeface="Calibri" panose="020F0502020204030204" pitchFamily="34" charset="0"/>
                        <a:cs typeface="Times New Roman" panose="02020603050405020304" pitchFamily="18" charset="0"/>
                      </a:endParaRPr>
                    </a:p>
                  </a:txBody>
                  <a:tcPr marL="66580" marR="66580" marT="0" marB="0" anchor="ctr"/>
                </a:tc>
                <a:tc>
                  <a:txBody>
                    <a:bodyPr/>
                    <a:lstStyle/>
                    <a:p>
                      <a:pPr marL="21590" marR="111125">
                        <a:lnSpc>
                          <a:spcPct val="115000"/>
                        </a:lnSpc>
                        <a:spcAft>
                          <a:spcPts val="0"/>
                        </a:spcAft>
                      </a:pPr>
                      <a:r>
                        <a:rPr lang="hr-HR" sz="800" dirty="0">
                          <a:effectLst/>
                        </a:rPr>
                        <a:t>Keramika 24 h</a:t>
                      </a:r>
                    </a:p>
                    <a:p>
                      <a:pPr marL="21590" marR="111125">
                        <a:lnSpc>
                          <a:spcPct val="115000"/>
                        </a:lnSpc>
                        <a:spcAft>
                          <a:spcPts val="0"/>
                        </a:spcAft>
                      </a:pPr>
                      <a:r>
                        <a:rPr lang="hr-HR" sz="800" dirty="0">
                          <a:effectLst/>
                          <a:latin typeface="+mn-lt"/>
                          <a:ea typeface="Calibri" panose="020F0502020204030204" pitchFamily="34" charset="0"/>
                          <a:cs typeface="Times New Roman" panose="02020603050405020304" pitchFamily="18" charset="0"/>
                        </a:rPr>
                        <a:t>PVC, Linoleum , Guma 48-72 h</a:t>
                      </a:r>
                    </a:p>
                    <a:p>
                      <a:pPr marL="21590" marR="111125">
                        <a:lnSpc>
                          <a:spcPct val="115000"/>
                        </a:lnSpc>
                        <a:spcAft>
                          <a:spcPts val="0"/>
                        </a:spcAft>
                      </a:pPr>
                      <a:r>
                        <a:rPr lang="hr-HR" sz="800" dirty="0">
                          <a:effectLst/>
                          <a:latin typeface="+mn-lt"/>
                          <a:ea typeface="Calibri" panose="020F0502020204030204" pitchFamily="34" charset="0"/>
                          <a:cs typeface="Times New Roman" panose="02020603050405020304" pitchFamily="18" charset="0"/>
                        </a:rPr>
                        <a:t>Parket 72 h</a:t>
                      </a:r>
                      <a:endParaRPr lang="en-US" sz="800" dirty="0">
                        <a:effectLst/>
                        <a:latin typeface="+mn-lt"/>
                        <a:ea typeface="Calibri" panose="020F0502020204030204" pitchFamily="34" charset="0"/>
                        <a:cs typeface="Times New Roman" panose="02020603050405020304" pitchFamily="18" charset="0"/>
                      </a:endParaRPr>
                    </a:p>
                  </a:txBody>
                  <a:tcPr marL="66580" marR="66580" marT="0" marB="0" anchor="ctr"/>
                </a:tc>
                <a:extLst>
                  <a:ext uri="{0D108BD9-81ED-4DB2-BD59-A6C34878D82A}">
                    <a16:rowId xmlns:a16="http://schemas.microsoft.com/office/drawing/2014/main" val="1828295758"/>
                  </a:ext>
                </a:extLst>
              </a:tr>
              <a:tr h="470499">
                <a:tc>
                  <a:txBody>
                    <a:bodyPr/>
                    <a:lstStyle/>
                    <a:p>
                      <a:pPr marL="342900" marR="111125" lvl="0" indent="-342900">
                        <a:lnSpc>
                          <a:spcPct val="115000"/>
                        </a:lnSpc>
                        <a:spcAft>
                          <a:spcPts val="0"/>
                        </a:spcAft>
                        <a:buFont typeface="Wingdings" panose="05000000000000000000" pitchFamily="2" charset="2"/>
                        <a:buChar char=""/>
                      </a:pPr>
                      <a:r>
                        <a:rPr lang="hr-HR" sz="800" dirty="0">
                          <a:effectLst/>
                          <a:latin typeface="+mn-lt"/>
                          <a:ea typeface="Calibri" panose="020F0502020204030204" pitchFamily="34" charset="0"/>
                          <a:cs typeface="Times New Roman" panose="02020603050405020304" pitchFamily="18" charset="0"/>
                        </a:rPr>
                        <a:t>Pogodno za podna grijanja</a:t>
                      </a:r>
                      <a:endParaRPr lang="en-US" sz="800" dirty="0">
                        <a:effectLst/>
                        <a:latin typeface="+mn-lt"/>
                        <a:ea typeface="Calibri" panose="020F0502020204030204" pitchFamily="34" charset="0"/>
                        <a:cs typeface="Times New Roman" panose="02020603050405020304" pitchFamily="18" charset="0"/>
                      </a:endParaRPr>
                    </a:p>
                  </a:txBody>
                  <a:tcPr marL="66580" marR="66580" marT="0" marB="0" anchor="ctr"/>
                </a:tc>
                <a:tc>
                  <a:txBody>
                    <a:bodyPr/>
                    <a:lstStyle/>
                    <a:p>
                      <a:pPr marL="21590" marR="111125">
                        <a:lnSpc>
                          <a:spcPct val="115000"/>
                        </a:lnSpc>
                        <a:spcAft>
                          <a:spcPts val="0"/>
                        </a:spcAft>
                      </a:pPr>
                      <a:r>
                        <a:rPr lang="hr-HR" sz="800" dirty="0">
                          <a:effectLst/>
                          <a:latin typeface="+mn-lt"/>
                          <a:ea typeface="Calibri" panose="020F0502020204030204" pitchFamily="34" charset="0"/>
                          <a:cs typeface="Times New Roman" panose="02020603050405020304" pitchFamily="18" charset="0"/>
                        </a:rPr>
                        <a:t>Da</a:t>
                      </a:r>
                      <a:endParaRPr lang="en-US" sz="800" dirty="0">
                        <a:effectLst/>
                        <a:latin typeface="+mn-lt"/>
                        <a:ea typeface="Calibri" panose="020F0502020204030204" pitchFamily="34" charset="0"/>
                        <a:cs typeface="Times New Roman" panose="02020603050405020304" pitchFamily="18" charset="0"/>
                      </a:endParaRPr>
                    </a:p>
                  </a:txBody>
                  <a:tcPr marL="66580" marR="66580" marT="0" marB="0" anchor="ctr"/>
                </a:tc>
                <a:extLst>
                  <a:ext uri="{0D108BD9-81ED-4DB2-BD59-A6C34878D82A}">
                    <a16:rowId xmlns:a16="http://schemas.microsoft.com/office/drawing/2014/main" val="2698386210"/>
                  </a:ext>
                </a:extLst>
              </a:tr>
              <a:tr h="288006">
                <a:tc>
                  <a:txBody>
                    <a:bodyPr/>
                    <a:lstStyle/>
                    <a:p>
                      <a:pPr marL="342900" marR="111125" lvl="0" indent="-342900">
                        <a:lnSpc>
                          <a:spcPct val="115000"/>
                        </a:lnSpc>
                        <a:spcAft>
                          <a:spcPts val="0"/>
                        </a:spcAft>
                        <a:buFont typeface="Wingdings" panose="05000000000000000000" pitchFamily="2" charset="2"/>
                        <a:buChar char=""/>
                      </a:pPr>
                      <a:r>
                        <a:rPr lang="hr-HR" sz="800" dirty="0">
                          <a:effectLst/>
                        </a:rPr>
                        <a:t>Potrošnja</a:t>
                      </a:r>
                      <a:r>
                        <a:rPr lang="en-US" sz="800" dirty="0">
                          <a:effectLst/>
                        </a:rPr>
                        <a:t> </a:t>
                      </a:r>
                      <a:endParaRPr lang="en-US" sz="800" dirty="0">
                        <a:effectLst/>
                        <a:latin typeface="+mn-lt"/>
                        <a:ea typeface="Calibri" panose="020F0502020204030204" pitchFamily="34" charset="0"/>
                        <a:cs typeface="Times New Roman" panose="02020603050405020304" pitchFamily="18" charset="0"/>
                      </a:endParaRPr>
                    </a:p>
                  </a:txBody>
                  <a:tcPr marL="66580" marR="66580" marT="0" marB="0" anchor="ctr"/>
                </a:tc>
                <a:tc>
                  <a:txBody>
                    <a:bodyPr/>
                    <a:lstStyle/>
                    <a:p>
                      <a:pPr marL="21590" marR="111125">
                        <a:lnSpc>
                          <a:spcPct val="115000"/>
                        </a:lnSpc>
                        <a:spcAft>
                          <a:spcPts val="0"/>
                        </a:spcAft>
                      </a:pPr>
                      <a:r>
                        <a:rPr lang="en-US" sz="800" dirty="0">
                          <a:effectLst/>
                        </a:rPr>
                        <a:t>1.5 kg/mm/m²</a:t>
                      </a:r>
                      <a:endParaRPr lang="en-US" sz="800" dirty="0">
                        <a:effectLst/>
                        <a:latin typeface="+mn-lt"/>
                        <a:ea typeface="Calibri" panose="020F0502020204030204" pitchFamily="34" charset="0"/>
                        <a:cs typeface="Times New Roman" panose="02020603050405020304" pitchFamily="18" charset="0"/>
                      </a:endParaRPr>
                    </a:p>
                  </a:txBody>
                  <a:tcPr marL="66580" marR="66580" marT="0" marB="0" anchor="ctr"/>
                </a:tc>
                <a:extLst>
                  <a:ext uri="{0D108BD9-81ED-4DB2-BD59-A6C34878D82A}">
                    <a16:rowId xmlns:a16="http://schemas.microsoft.com/office/drawing/2014/main" val="3820578581"/>
                  </a:ext>
                </a:extLst>
              </a:tr>
              <a:tr h="288006">
                <a:tc>
                  <a:txBody>
                    <a:bodyPr/>
                    <a:lstStyle/>
                    <a:p>
                      <a:pPr marL="342900" marR="111125" lvl="0" indent="-342900">
                        <a:lnSpc>
                          <a:spcPct val="115000"/>
                        </a:lnSpc>
                        <a:spcAft>
                          <a:spcPts val="0"/>
                        </a:spcAft>
                        <a:buFont typeface="Wingdings" panose="05000000000000000000" pitchFamily="2" charset="2"/>
                        <a:buChar char=""/>
                      </a:pPr>
                      <a:r>
                        <a:rPr lang="hr-HR" sz="800" dirty="0">
                          <a:effectLst/>
                          <a:latin typeface="+mn-lt"/>
                          <a:ea typeface="Calibri" panose="020F0502020204030204" pitchFamily="34" charset="0"/>
                          <a:cs typeface="Times New Roman" panose="02020603050405020304" pitchFamily="18" charset="0"/>
                        </a:rPr>
                        <a:t>Debljina primjene</a:t>
                      </a:r>
                      <a:endParaRPr lang="en-US" sz="800" dirty="0">
                        <a:effectLst/>
                        <a:latin typeface="+mn-lt"/>
                        <a:ea typeface="Calibri" panose="020F0502020204030204" pitchFamily="34" charset="0"/>
                        <a:cs typeface="Times New Roman" panose="02020603050405020304" pitchFamily="18" charset="0"/>
                      </a:endParaRPr>
                    </a:p>
                  </a:txBody>
                  <a:tcPr marL="66580" marR="66580" marT="0" marB="0" anchor="ctr"/>
                </a:tc>
                <a:tc>
                  <a:txBody>
                    <a:bodyPr/>
                    <a:lstStyle/>
                    <a:p>
                      <a:pPr marL="21590" marR="111125">
                        <a:lnSpc>
                          <a:spcPct val="115000"/>
                        </a:lnSpc>
                        <a:spcAft>
                          <a:spcPts val="0"/>
                        </a:spcAft>
                      </a:pPr>
                      <a:r>
                        <a:rPr lang="hr-HR" sz="800" dirty="0">
                          <a:effectLst/>
                          <a:latin typeface="+mn-lt"/>
                          <a:ea typeface="Calibri" panose="020F0502020204030204" pitchFamily="34" charset="0"/>
                          <a:cs typeface="Times New Roman" panose="02020603050405020304" pitchFamily="18" charset="0"/>
                        </a:rPr>
                        <a:t>1-10 mm</a:t>
                      </a:r>
                      <a:endParaRPr lang="en-US" sz="800" dirty="0">
                        <a:effectLst/>
                        <a:latin typeface="+mn-lt"/>
                        <a:ea typeface="Calibri" panose="020F0502020204030204" pitchFamily="34" charset="0"/>
                        <a:cs typeface="Times New Roman" panose="02020603050405020304" pitchFamily="18" charset="0"/>
                      </a:endParaRPr>
                    </a:p>
                  </a:txBody>
                  <a:tcPr marL="66580" marR="66580" marT="0" marB="0" anchor="ctr"/>
                </a:tc>
                <a:extLst>
                  <a:ext uri="{0D108BD9-81ED-4DB2-BD59-A6C34878D82A}">
                    <a16:rowId xmlns:a16="http://schemas.microsoft.com/office/drawing/2014/main" val="3302868201"/>
                  </a:ext>
                </a:extLst>
              </a:tr>
              <a:tr h="288006">
                <a:tc>
                  <a:txBody>
                    <a:bodyPr/>
                    <a:lstStyle/>
                    <a:p>
                      <a:pPr marL="342900" marR="111125" lvl="0" indent="-342900">
                        <a:lnSpc>
                          <a:spcPct val="115000"/>
                        </a:lnSpc>
                        <a:spcAft>
                          <a:spcPts val="0"/>
                        </a:spcAft>
                        <a:buFont typeface="Wingdings" panose="05000000000000000000" pitchFamily="2" charset="2"/>
                        <a:buChar char=""/>
                      </a:pPr>
                      <a:r>
                        <a:rPr lang="hr-HR" sz="800" dirty="0">
                          <a:effectLst/>
                          <a:latin typeface="+mn-lt"/>
                          <a:ea typeface="Calibri" panose="020F0502020204030204" pitchFamily="34" charset="0"/>
                          <a:cs typeface="Times New Roman" panose="02020603050405020304" pitchFamily="18" charset="0"/>
                        </a:rPr>
                        <a:t>Tlačna čvrstoća</a:t>
                      </a:r>
                      <a:endParaRPr lang="en-US" sz="800" dirty="0">
                        <a:effectLst/>
                        <a:latin typeface="+mn-lt"/>
                        <a:ea typeface="Calibri" panose="020F0502020204030204" pitchFamily="34" charset="0"/>
                        <a:cs typeface="Times New Roman" panose="02020603050405020304" pitchFamily="18" charset="0"/>
                      </a:endParaRPr>
                    </a:p>
                  </a:txBody>
                  <a:tcPr marL="66580" marR="66580" marT="0" marB="0" anchor="ctr"/>
                </a:tc>
                <a:tc>
                  <a:txBody>
                    <a:bodyPr/>
                    <a:lstStyle/>
                    <a:p>
                      <a:pPr marL="21590" marR="111125">
                        <a:lnSpc>
                          <a:spcPct val="115000"/>
                        </a:lnSpc>
                        <a:spcAft>
                          <a:spcPts val="0"/>
                        </a:spcAft>
                      </a:pPr>
                      <a:r>
                        <a:rPr lang="hr-HR" sz="800" dirty="0">
                          <a:effectLst/>
                          <a:latin typeface="+mn-lt"/>
                          <a:ea typeface="Calibri" panose="020F0502020204030204" pitchFamily="34" charset="0"/>
                          <a:cs typeface="Times New Roman" panose="02020603050405020304" pitchFamily="18" charset="0"/>
                        </a:rPr>
                        <a:t>C25</a:t>
                      </a:r>
                      <a:endParaRPr lang="en-US" sz="800" dirty="0">
                        <a:effectLst/>
                        <a:latin typeface="+mn-lt"/>
                        <a:ea typeface="Calibri" panose="020F0502020204030204" pitchFamily="34" charset="0"/>
                        <a:cs typeface="Times New Roman" panose="02020603050405020304" pitchFamily="18" charset="0"/>
                      </a:endParaRPr>
                    </a:p>
                  </a:txBody>
                  <a:tcPr marL="66580" marR="66580" marT="0" marB="0" anchor="ctr"/>
                </a:tc>
                <a:extLst>
                  <a:ext uri="{0D108BD9-81ED-4DB2-BD59-A6C34878D82A}">
                    <a16:rowId xmlns:a16="http://schemas.microsoft.com/office/drawing/2014/main" val="1727828478"/>
                  </a:ext>
                </a:extLst>
              </a:tr>
              <a:tr h="288006">
                <a:tc>
                  <a:txBody>
                    <a:bodyPr/>
                    <a:lstStyle/>
                    <a:p>
                      <a:pPr marL="342900" marR="111125" lvl="0" indent="-342900">
                        <a:lnSpc>
                          <a:spcPct val="115000"/>
                        </a:lnSpc>
                        <a:spcAft>
                          <a:spcPts val="0"/>
                        </a:spcAft>
                        <a:buFont typeface="Wingdings" panose="05000000000000000000" pitchFamily="2" charset="2"/>
                        <a:buChar char=""/>
                      </a:pPr>
                      <a:r>
                        <a:rPr lang="hr-HR" sz="800" dirty="0">
                          <a:effectLst/>
                          <a:latin typeface="+mn-lt"/>
                          <a:ea typeface="Calibri" panose="020F0502020204030204" pitchFamily="34" charset="0"/>
                          <a:cs typeface="Times New Roman" panose="02020603050405020304" pitchFamily="18" charset="0"/>
                        </a:rPr>
                        <a:t>Savojna čvrstoća</a:t>
                      </a:r>
                      <a:endParaRPr lang="en-US" sz="800" dirty="0">
                        <a:effectLst/>
                        <a:latin typeface="+mn-lt"/>
                        <a:ea typeface="Calibri" panose="020F0502020204030204" pitchFamily="34" charset="0"/>
                        <a:cs typeface="Times New Roman" panose="02020603050405020304" pitchFamily="18" charset="0"/>
                      </a:endParaRPr>
                    </a:p>
                  </a:txBody>
                  <a:tcPr marL="66580" marR="66580" marT="0" marB="0" anchor="ctr"/>
                </a:tc>
                <a:tc>
                  <a:txBody>
                    <a:bodyPr/>
                    <a:lstStyle/>
                    <a:p>
                      <a:pPr marL="21590" marR="111125">
                        <a:lnSpc>
                          <a:spcPct val="115000"/>
                        </a:lnSpc>
                        <a:spcAft>
                          <a:spcPts val="0"/>
                        </a:spcAft>
                      </a:pPr>
                      <a:r>
                        <a:rPr lang="hr-HR" sz="800" dirty="0">
                          <a:effectLst/>
                          <a:latin typeface="+mn-lt"/>
                          <a:ea typeface="Calibri" panose="020F0502020204030204" pitchFamily="34" charset="0"/>
                          <a:cs typeface="Times New Roman" panose="02020603050405020304" pitchFamily="18" charset="0"/>
                        </a:rPr>
                        <a:t>F6</a:t>
                      </a:r>
                      <a:endParaRPr lang="en-US" sz="800" dirty="0">
                        <a:effectLst/>
                        <a:latin typeface="+mn-lt"/>
                        <a:ea typeface="Calibri" panose="020F0502020204030204" pitchFamily="34" charset="0"/>
                        <a:cs typeface="Times New Roman" panose="02020603050405020304" pitchFamily="18" charset="0"/>
                      </a:endParaRPr>
                    </a:p>
                  </a:txBody>
                  <a:tcPr marL="66580" marR="66580" marT="0" marB="0" anchor="ctr"/>
                </a:tc>
                <a:extLst>
                  <a:ext uri="{0D108BD9-81ED-4DB2-BD59-A6C34878D82A}">
                    <a16:rowId xmlns:a16="http://schemas.microsoft.com/office/drawing/2014/main" val="2970511950"/>
                  </a:ext>
                </a:extLst>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4052256180"/>
              </p:ext>
            </p:extLst>
          </p:nvPr>
        </p:nvGraphicFramePr>
        <p:xfrm>
          <a:off x="3909126" y="5561314"/>
          <a:ext cx="3161791" cy="325500"/>
        </p:xfrm>
        <a:graphic>
          <a:graphicData uri="http://schemas.openxmlformats.org/drawingml/2006/table">
            <a:tbl>
              <a:tblPr firstRow="1" firstCol="1" bandRow="1"/>
              <a:tblGrid>
                <a:gridCol w="3161791">
                  <a:extLst>
                    <a:ext uri="{9D8B030D-6E8A-4147-A177-3AD203B41FA5}">
                      <a16:colId xmlns:a16="http://schemas.microsoft.com/office/drawing/2014/main" val="20000"/>
                    </a:ext>
                  </a:extLst>
                </a:gridCol>
              </a:tblGrid>
              <a:tr h="325500">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hr-HR" sz="1100" b="1" dirty="0">
                          <a:solidFill>
                            <a:srgbClr val="FFFFFF"/>
                          </a:solidFill>
                          <a:effectLst/>
                          <a:latin typeface="+mn-lt"/>
                          <a:cs typeface="Times New Roman" panose="02020603050405020304" pitchFamily="18" charset="0"/>
                        </a:rPr>
                        <a:t>KARAKTERISTIKE PROIZVODA</a:t>
                      </a:r>
                      <a:endParaRPr lang="en-US" sz="1100" b="1" dirty="0">
                        <a:solidFill>
                          <a:srgbClr val="FFFFFF"/>
                        </a:solidFill>
                        <a:effectLst/>
                        <a:latin typeface="+mn-lt"/>
                        <a:cs typeface="Times New Roman" panose="02020603050405020304" pitchFamily="18" charset="0"/>
                      </a:endParaRPr>
                    </a:p>
                  </a:txBody>
                  <a:tcPr marL="68580" marR="68580" marT="0" marB="0" anchor="ctr">
                    <a:lnL>
                      <a:noFill/>
                    </a:lnL>
                    <a:lnR>
                      <a:noFill/>
                    </a:lnR>
                    <a:lnT>
                      <a:noFill/>
                    </a:lnT>
                    <a:lnB>
                      <a:noFill/>
                    </a:lnB>
                    <a:solidFill>
                      <a:srgbClr val="BFBFBF"/>
                    </a:solidFill>
                  </a:tcPr>
                </a:tc>
                <a:extLst>
                  <a:ext uri="{0D108BD9-81ED-4DB2-BD59-A6C34878D82A}">
                    <a16:rowId xmlns:a16="http://schemas.microsoft.com/office/drawing/2014/main" val="10000"/>
                  </a:ext>
                </a:extLst>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1441712910"/>
              </p:ext>
            </p:extLst>
          </p:nvPr>
        </p:nvGraphicFramePr>
        <p:xfrm>
          <a:off x="304800" y="6227886"/>
          <a:ext cx="3228109" cy="319490"/>
        </p:xfrm>
        <a:graphic>
          <a:graphicData uri="http://schemas.openxmlformats.org/drawingml/2006/table">
            <a:tbl>
              <a:tblPr firstRow="1" firstCol="1" bandRow="1"/>
              <a:tblGrid>
                <a:gridCol w="3228109">
                  <a:extLst>
                    <a:ext uri="{9D8B030D-6E8A-4147-A177-3AD203B41FA5}">
                      <a16:colId xmlns:a16="http://schemas.microsoft.com/office/drawing/2014/main" val="20000"/>
                    </a:ext>
                  </a:extLst>
                </a:gridCol>
              </a:tblGrid>
              <a:tr h="319490">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hr-HR" sz="1100" b="1" dirty="0">
                          <a:solidFill>
                            <a:srgbClr val="FFFFFF"/>
                          </a:solidFill>
                          <a:effectLst/>
                          <a:latin typeface="+mn-lt"/>
                          <a:cs typeface="Times New Roman" panose="02020603050405020304" pitchFamily="18" charset="0"/>
                        </a:rPr>
                        <a:t>PRIMJENA</a:t>
                      </a:r>
                      <a:endParaRPr lang="fr-FR" sz="1100" dirty="0">
                        <a:effectLst/>
                        <a:latin typeface="+mn-lt"/>
                        <a:cs typeface="Times New Roman" panose="02020603050405020304" pitchFamily="18" charset="0"/>
                      </a:endParaRPr>
                    </a:p>
                  </a:txBody>
                  <a:tcPr marL="68580" marR="68580" marT="0" marB="0" anchor="ctr">
                    <a:lnL>
                      <a:noFill/>
                    </a:lnL>
                    <a:lnR>
                      <a:noFill/>
                    </a:lnR>
                    <a:lnT>
                      <a:noFill/>
                    </a:lnT>
                    <a:lnB>
                      <a:noFill/>
                    </a:lnB>
                    <a:solidFill>
                      <a:srgbClr val="BFBFBF"/>
                    </a:solidFill>
                  </a:tcPr>
                </a:tc>
                <a:extLst>
                  <a:ext uri="{0D108BD9-81ED-4DB2-BD59-A6C34878D82A}">
                    <a16:rowId xmlns:a16="http://schemas.microsoft.com/office/drawing/2014/main" val="10000"/>
                  </a:ext>
                </a:extLst>
              </a:tr>
            </a:tbl>
          </a:graphicData>
        </a:graphic>
      </p:graphicFrame>
      <p:pic>
        <p:nvPicPr>
          <p:cNvPr id="24" name="Image 3">
            <a:extLst>
              <a:ext uri="{FF2B5EF4-FFF2-40B4-BE49-F238E27FC236}">
                <a16:creationId xmlns:a16="http://schemas.microsoft.com/office/drawing/2014/main" id="{696A7FA2-34DF-4E4F-87A3-C3C131E431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50692" y="2548576"/>
            <a:ext cx="2560320" cy="2560320"/>
          </a:xfrm>
          <a:prstGeom prst="rect">
            <a:avLst/>
          </a:prstGeom>
        </p:spPr>
      </p:pic>
      <p:pic>
        <p:nvPicPr>
          <p:cNvPr id="25" name="Image 22">
            <a:extLst>
              <a:ext uri="{FF2B5EF4-FFF2-40B4-BE49-F238E27FC236}">
                <a16:creationId xmlns:a16="http://schemas.microsoft.com/office/drawing/2014/main" id="{BED62558-1648-4AB3-89E9-52CDFE09832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99466" y="2357960"/>
            <a:ext cx="375851" cy="366946"/>
          </a:xfrm>
          <a:prstGeom prst="rect">
            <a:avLst/>
          </a:prstGeom>
          <a:ln>
            <a:solidFill>
              <a:srgbClr val="001626"/>
            </a:solidFill>
          </a:ln>
        </p:spPr>
      </p:pic>
      <p:pic>
        <p:nvPicPr>
          <p:cNvPr id="26" name="Image" descr="Image">
            <a:extLst>
              <a:ext uri="{FF2B5EF4-FFF2-40B4-BE49-F238E27FC236}">
                <a16:creationId xmlns:a16="http://schemas.microsoft.com/office/drawing/2014/main" id="{AEAB5E86-4278-4199-BFB7-D37E4B884D90}"/>
              </a:ext>
            </a:extLst>
          </p:cNvPr>
          <p:cNvPicPr>
            <a:picLocks noChangeAspect="1"/>
          </p:cNvPicPr>
          <p:nvPr/>
        </p:nvPicPr>
        <p:blipFill>
          <a:blip r:embed="rId5"/>
          <a:stretch>
            <a:fillRect/>
          </a:stretch>
        </p:blipFill>
        <p:spPr>
          <a:xfrm>
            <a:off x="6790651" y="2825803"/>
            <a:ext cx="384666" cy="384666"/>
          </a:xfrm>
          <a:prstGeom prst="rect">
            <a:avLst/>
          </a:prstGeom>
          <a:solidFill>
            <a:schemeClr val="bg1"/>
          </a:solidFill>
          <a:ln w="12700">
            <a:solidFill>
              <a:srgbClr val="001626"/>
            </a:solidFill>
            <a:miter lim="400000"/>
          </a:ln>
        </p:spPr>
      </p:pic>
      <p:pic>
        <p:nvPicPr>
          <p:cNvPr id="27" name="Image 21">
            <a:extLst>
              <a:ext uri="{FF2B5EF4-FFF2-40B4-BE49-F238E27FC236}">
                <a16:creationId xmlns:a16="http://schemas.microsoft.com/office/drawing/2014/main" id="{86749B9D-09FC-432C-9F15-B2CB619B7BD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91008" y="3357965"/>
            <a:ext cx="384309" cy="374500"/>
          </a:xfrm>
          <a:prstGeom prst="rect">
            <a:avLst/>
          </a:prstGeom>
          <a:ln>
            <a:solidFill>
              <a:srgbClr val="001626"/>
            </a:solidFill>
          </a:ln>
        </p:spPr>
      </p:pic>
      <p:pic>
        <p:nvPicPr>
          <p:cNvPr id="29" name="Image 23">
            <a:extLst>
              <a:ext uri="{FF2B5EF4-FFF2-40B4-BE49-F238E27FC236}">
                <a16:creationId xmlns:a16="http://schemas.microsoft.com/office/drawing/2014/main" id="{EB132718-A021-4791-85CF-F2D04BD6EDB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90651" y="4358664"/>
            <a:ext cx="396780" cy="374530"/>
          </a:xfrm>
          <a:prstGeom prst="rect">
            <a:avLst/>
          </a:prstGeom>
        </p:spPr>
      </p:pic>
      <p:pic>
        <p:nvPicPr>
          <p:cNvPr id="30" name="Image 24">
            <a:extLst>
              <a:ext uri="{FF2B5EF4-FFF2-40B4-BE49-F238E27FC236}">
                <a16:creationId xmlns:a16="http://schemas.microsoft.com/office/drawing/2014/main" id="{1F87747D-16AF-4866-8DBA-5FAE7A3124A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90652" y="4844228"/>
            <a:ext cx="382552" cy="382954"/>
          </a:xfrm>
          <a:prstGeom prst="rect">
            <a:avLst/>
          </a:prstGeom>
          <a:ln>
            <a:solidFill>
              <a:srgbClr val="001626"/>
            </a:solidFill>
          </a:ln>
        </p:spPr>
      </p:pic>
      <p:grpSp>
        <p:nvGrpSpPr>
          <p:cNvPr id="31" name="Groupe 12">
            <a:extLst>
              <a:ext uri="{FF2B5EF4-FFF2-40B4-BE49-F238E27FC236}">
                <a16:creationId xmlns:a16="http://schemas.microsoft.com/office/drawing/2014/main" id="{DDB984A0-F54E-47D5-B7E6-1CA53F866571}"/>
              </a:ext>
            </a:extLst>
          </p:cNvPr>
          <p:cNvGrpSpPr/>
          <p:nvPr/>
        </p:nvGrpSpPr>
        <p:grpSpPr>
          <a:xfrm>
            <a:off x="304800" y="5561314"/>
            <a:ext cx="1843062" cy="470343"/>
            <a:chOff x="7659275" y="4910994"/>
            <a:chExt cx="2197422" cy="560774"/>
          </a:xfrm>
        </p:grpSpPr>
        <p:pic>
          <p:nvPicPr>
            <p:cNvPr id="32" name="Image" descr="Image">
              <a:extLst>
                <a:ext uri="{FF2B5EF4-FFF2-40B4-BE49-F238E27FC236}">
                  <a16:creationId xmlns:a16="http://schemas.microsoft.com/office/drawing/2014/main" id="{4AD8C82A-58F0-45FE-A64F-6A782BC5CB46}"/>
                </a:ext>
              </a:extLst>
            </p:cNvPr>
            <p:cNvPicPr>
              <a:picLocks noChangeAspect="1"/>
            </p:cNvPicPr>
            <p:nvPr/>
          </p:nvPicPr>
          <p:blipFill>
            <a:blip r:embed="rId9"/>
            <a:stretch>
              <a:fillRect/>
            </a:stretch>
          </p:blipFill>
          <p:spPr>
            <a:xfrm>
              <a:off x="7659275" y="4928944"/>
              <a:ext cx="1049950" cy="524870"/>
            </a:xfrm>
            <a:prstGeom prst="rect">
              <a:avLst/>
            </a:prstGeom>
            <a:ln w="12700">
              <a:miter lim="400000"/>
            </a:ln>
          </p:spPr>
        </p:pic>
        <p:pic>
          <p:nvPicPr>
            <p:cNvPr id="33" name="Image" descr="Image">
              <a:extLst>
                <a:ext uri="{FF2B5EF4-FFF2-40B4-BE49-F238E27FC236}">
                  <a16:creationId xmlns:a16="http://schemas.microsoft.com/office/drawing/2014/main" id="{7456D770-52E0-4241-9B7A-B8ED8FBEBDFD}"/>
                </a:ext>
              </a:extLst>
            </p:cNvPr>
            <p:cNvPicPr>
              <a:picLocks noChangeAspect="1"/>
            </p:cNvPicPr>
            <p:nvPr/>
          </p:nvPicPr>
          <p:blipFill>
            <a:blip r:embed="rId10"/>
            <a:stretch>
              <a:fillRect/>
            </a:stretch>
          </p:blipFill>
          <p:spPr>
            <a:xfrm>
              <a:off x="8731211" y="4910994"/>
              <a:ext cx="560774" cy="560770"/>
            </a:xfrm>
            <a:prstGeom prst="rect">
              <a:avLst/>
            </a:prstGeom>
            <a:ln w="12700">
              <a:miter lim="400000"/>
            </a:ln>
          </p:spPr>
        </p:pic>
        <p:pic>
          <p:nvPicPr>
            <p:cNvPr id="34" name="Image" descr="Image">
              <a:extLst>
                <a:ext uri="{FF2B5EF4-FFF2-40B4-BE49-F238E27FC236}">
                  <a16:creationId xmlns:a16="http://schemas.microsoft.com/office/drawing/2014/main" id="{508C7FCA-8FA3-4EC0-AAFE-132C019DF576}"/>
                </a:ext>
              </a:extLst>
            </p:cNvPr>
            <p:cNvPicPr>
              <a:picLocks noChangeAspect="1"/>
            </p:cNvPicPr>
            <p:nvPr/>
          </p:nvPicPr>
          <p:blipFill>
            <a:blip r:embed="rId11"/>
            <a:stretch>
              <a:fillRect/>
            </a:stretch>
          </p:blipFill>
          <p:spPr>
            <a:xfrm>
              <a:off x="9295923" y="4910994"/>
              <a:ext cx="560774" cy="560774"/>
            </a:xfrm>
            <a:prstGeom prst="rect">
              <a:avLst/>
            </a:prstGeom>
            <a:ln w="12700">
              <a:miter lim="400000"/>
            </a:ln>
          </p:spPr>
        </p:pic>
      </p:grpSp>
      <p:pic>
        <p:nvPicPr>
          <p:cNvPr id="35" name="Image 27">
            <a:extLst>
              <a:ext uri="{FF2B5EF4-FFF2-40B4-BE49-F238E27FC236}">
                <a16:creationId xmlns:a16="http://schemas.microsoft.com/office/drawing/2014/main" id="{68949054-8880-4114-A80B-BB0573943702}"/>
              </a:ext>
            </a:extLst>
          </p:cNvPr>
          <p:cNvPicPr>
            <a:picLocks noChangeAspect="1"/>
          </p:cNvPicPr>
          <p:nvPr/>
        </p:nvPicPr>
        <p:blipFill>
          <a:blip r:embed="rId12">
            <a:clrChange>
              <a:clrFrom>
                <a:srgbClr val="EBEAEB"/>
              </a:clrFrom>
              <a:clrTo>
                <a:srgbClr val="EBEAEB">
                  <a:alpha val="0"/>
                </a:srgbClr>
              </a:clrTo>
            </a:clrChange>
          </a:blip>
          <a:stretch>
            <a:fillRect/>
          </a:stretch>
        </p:blipFill>
        <p:spPr>
          <a:xfrm>
            <a:off x="2161541" y="5636178"/>
            <a:ext cx="544291" cy="320610"/>
          </a:xfrm>
          <a:prstGeom prst="rect">
            <a:avLst/>
          </a:prstGeom>
        </p:spPr>
      </p:pic>
      <p:pic>
        <p:nvPicPr>
          <p:cNvPr id="36" name="Image 26">
            <a:extLst>
              <a:ext uri="{FF2B5EF4-FFF2-40B4-BE49-F238E27FC236}">
                <a16:creationId xmlns:a16="http://schemas.microsoft.com/office/drawing/2014/main" id="{8CF0E014-F513-4C6E-BAE6-A785E8545CA9}"/>
              </a:ext>
            </a:extLst>
          </p:cNvPr>
          <p:cNvPicPr>
            <a:picLocks noChangeAspect="1"/>
          </p:cNvPicPr>
          <p:nvPr/>
        </p:nvPicPr>
        <p:blipFill>
          <a:blip r:embed="rId13">
            <a:clrChange>
              <a:clrFrom>
                <a:srgbClr val="E6E7E8"/>
              </a:clrFrom>
              <a:clrTo>
                <a:srgbClr val="E6E7E8">
                  <a:alpha val="0"/>
                </a:srgbClr>
              </a:clrTo>
            </a:clrChange>
          </a:blip>
          <a:stretch>
            <a:fillRect/>
          </a:stretch>
        </p:blipFill>
        <p:spPr>
          <a:xfrm>
            <a:off x="2652823" y="5536546"/>
            <a:ext cx="476771" cy="495108"/>
          </a:xfrm>
          <a:prstGeom prst="rect">
            <a:avLst/>
          </a:prstGeom>
        </p:spPr>
      </p:pic>
      <p:pic>
        <p:nvPicPr>
          <p:cNvPr id="37" name="Image 6">
            <a:extLst>
              <a:ext uri="{FF2B5EF4-FFF2-40B4-BE49-F238E27FC236}">
                <a16:creationId xmlns:a16="http://schemas.microsoft.com/office/drawing/2014/main" id="{AD56051B-672C-403B-B7DD-7A65FC853C1D}"/>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134933" y="5517176"/>
            <a:ext cx="509949" cy="498600"/>
          </a:xfrm>
          <a:prstGeom prst="rect">
            <a:avLst/>
          </a:prstGeom>
        </p:spPr>
      </p:pic>
      <p:pic>
        <p:nvPicPr>
          <p:cNvPr id="4" name="Picture 3">
            <a:extLst>
              <a:ext uri="{FF2B5EF4-FFF2-40B4-BE49-F238E27FC236}">
                <a16:creationId xmlns:a16="http://schemas.microsoft.com/office/drawing/2014/main" id="{A3BE7423-DCBE-B3B4-21E7-D3FE5F1D2ABF}"/>
              </a:ext>
            </a:extLst>
          </p:cNvPr>
          <p:cNvPicPr>
            <a:picLocks noChangeAspect="1"/>
          </p:cNvPicPr>
          <p:nvPr/>
        </p:nvPicPr>
        <p:blipFill>
          <a:blip r:embed="rId15"/>
          <a:stretch>
            <a:fillRect/>
          </a:stretch>
        </p:blipFill>
        <p:spPr>
          <a:xfrm>
            <a:off x="6790651" y="3843498"/>
            <a:ext cx="396780" cy="404131"/>
          </a:xfrm>
          <a:prstGeom prst="rect">
            <a:avLst/>
          </a:prstGeom>
        </p:spPr>
      </p:pic>
    </p:spTree>
    <p:extLst>
      <p:ext uri="{BB962C8B-B14F-4D97-AF65-F5344CB8AC3E}">
        <p14:creationId xmlns:p14="http://schemas.microsoft.com/office/powerpoint/2010/main" val="2769841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6451926" y="10187888"/>
            <a:ext cx="574431" cy="569240"/>
          </a:xfrm>
        </p:spPr>
        <p:txBody>
          <a:bodyPr/>
          <a:lstStyle/>
          <a:p>
            <a:fld id="{BB2658EC-FBEC-48A9-8724-CAE81BF06836}" type="slidenum">
              <a:rPr lang="fr-FR" smtClean="0"/>
              <a:pPr/>
              <a:t>2</a:t>
            </a:fld>
            <a:endParaRPr lang="fr-FR" dirty="0"/>
          </a:p>
        </p:txBody>
      </p:sp>
      <p:graphicFrame>
        <p:nvGraphicFramePr>
          <p:cNvPr id="8" name="Tableau 7"/>
          <p:cNvGraphicFramePr>
            <a:graphicFrameLocks noGrp="1"/>
          </p:cNvGraphicFramePr>
          <p:nvPr>
            <p:extLst>
              <p:ext uri="{D42A27DB-BD31-4B8C-83A1-F6EECF244321}">
                <p14:modId xmlns:p14="http://schemas.microsoft.com/office/powerpoint/2010/main" val="2367269839"/>
              </p:ext>
            </p:extLst>
          </p:nvPr>
        </p:nvGraphicFramePr>
        <p:xfrm>
          <a:off x="496389" y="349728"/>
          <a:ext cx="6574537" cy="10156935"/>
        </p:xfrm>
        <a:graphic>
          <a:graphicData uri="http://schemas.openxmlformats.org/drawingml/2006/table">
            <a:tbl>
              <a:tblPr firstRow="1" bandRow="1">
                <a:tableStyleId>{2D5ABB26-0587-4C30-8999-92F81FD0307C}</a:tableStyleId>
              </a:tblPr>
              <a:tblGrid>
                <a:gridCol w="3163796">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3202461">
                  <a:extLst>
                    <a:ext uri="{9D8B030D-6E8A-4147-A177-3AD203B41FA5}">
                      <a16:colId xmlns:a16="http://schemas.microsoft.com/office/drawing/2014/main" val="20002"/>
                    </a:ext>
                  </a:extLst>
                </a:gridCol>
              </a:tblGrid>
              <a:tr h="287297">
                <a:tc>
                  <a:txBody>
                    <a:bodyPr/>
                    <a:lstStyle/>
                    <a:p>
                      <a:pPr marL="0" marR="0" lvl="0" indent="0" algn="just" defTabSz="755934" rtl="0" eaLnBrk="1" fontAlgn="auto" latinLnBrk="0" hangingPunct="1">
                        <a:lnSpc>
                          <a:spcPct val="100000"/>
                        </a:lnSpc>
                        <a:spcBef>
                          <a:spcPts val="0"/>
                        </a:spcBef>
                        <a:spcAft>
                          <a:spcPts val="0"/>
                        </a:spcAft>
                        <a:buClrTx/>
                        <a:buSzTx/>
                        <a:buFontTx/>
                        <a:buNone/>
                        <a:tabLst/>
                        <a:defRPr/>
                      </a:pPr>
                      <a:r>
                        <a:rPr lang="hr-HR" sz="1100" dirty="0">
                          <a:effectLst/>
                          <a:latin typeface="Calibri" panose="020F0502020204030204" pitchFamily="34" charset="0"/>
                          <a:cs typeface="Times New Roman" panose="02020603050405020304" pitchFamily="18" charset="0"/>
                        </a:rPr>
                        <a:t>Ppp</a:t>
                      </a:r>
                      <a:endParaRPr lang="fr-FR" sz="1100" dirty="0">
                        <a:effectLst/>
                        <a:latin typeface="Calibri" panose="020F0502020204030204" pitchFamily="34"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11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6">
                  <a:txBody>
                    <a:bodyPr/>
                    <a:lstStyle/>
                    <a:p>
                      <a:pPr marL="0" indent="0" algn="just">
                        <a:lnSpc>
                          <a:spcPct val="100000"/>
                        </a:lnSpc>
                        <a:spcBef>
                          <a:spcPts val="0"/>
                        </a:spcBef>
                        <a:spcAft>
                          <a:spcPts val="0"/>
                        </a:spcAft>
                        <a:buFontTx/>
                        <a:buNone/>
                      </a:pPr>
                      <a:endParaRPr lang="fr-FR" sz="800" dirty="0">
                        <a:solidFill>
                          <a:schemeClr val="tx1"/>
                        </a:solidFill>
                      </a:endParaRPr>
                    </a:p>
                    <a:p>
                      <a:pPr algn="just">
                        <a:lnSpc>
                          <a:spcPct val="100000"/>
                        </a:lnSpc>
                        <a:spcBef>
                          <a:spcPts val="0"/>
                        </a:spcBef>
                        <a:spcAft>
                          <a:spcPts val="0"/>
                        </a:spcAft>
                      </a:pPr>
                      <a:r>
                        <a:rPr lang="hr-HR" sz="800" dirty="0">
                          <a:solidFill>
                            <a:schemeClr val="tx1"/>
                          </a:solidFill>
                        </a:rPr>
                        <a:t>Svaki slijedeći sloj</a:t>
                      </a:r>
                      <a:r>
                        <a:rPr lang="en-US" sz="800" baseline="0" dirty="0">
                          <a:solidFill>
                            <a:schemeClr val="tx1"/>
                          </a:solidFill>
                        </a:rPr>
                        <a:t> SL C</a:t>
                      </a:r>
                      <a:r>
                        <a:rPr lang="hr-HR" sz="800" baseline="0" dirty="0">
                          <a:solidFill>
                            <a:schemeClr val="tx1"/>
                          </a:solidFill>
                        </a:rPr>
                        <a:t>350 UNIVERSAL, najbolje je uraditi, nakon što se temeljni sloj osuši, uz obaveznu upotrebu primera GRIP A500 MULTI.</a:t>
                      </a:r>
                      <a:endParaRPr lang="en-US" sz="800" dirty="0">
                        <a:solidFill>
                          <a:schemeClr val="tx1"/>
                        </a:solidFill>
                      </a:endParaRPr>
                    </a:p>
                    <a:p>
                      <a:pPr algn="just">
                        <a:lnSpc>
                          <a:spcPct val="100000"/>
                        </a:lnSpc>
                        <a:spcBef>
                          <a:spcPts val="0"/>
                        </a:spcBef>
                        <a:spcAft>
                          <a:spcPts val="0"/>
                        </a:spcAft>
                      </a:pPr>
                      <a:r>
                        <a:rPr lang="hr-HR" sz="800" dirty="0">
                          <a:solidFill>
                            <a:schemeClr val="tx1"/>
                          </a:solidFill>
                        </a:rPr>
                        <a:t>U slučaju višeslojnog postavljanja, zadnji sloj ne smije biti nanesen u debljini većoj od donjeg sloja</a:t>
                      </a:r>
                      <a:r>
                        <a:rPr lang="en-US" sz="800" dirty="0">
                          <a:solidFill>
                            <a:schemeClr val="tx1"/>
                          </a:solidFill>
                        </a:rPr>
                        <a:t>.</a:t>
                      </a:r>
                      <a:endParaRPr lang="fr-FR" sz="900" dirty="0"/>
                    </a:p>
                    <a:p>
                      <a:endParaRPr lang="fr-FR" sz="800" dirty="0"/>
                    </a:p>
                    <a:p>
                      <a:endParaRPr lang="hr-HR" sz="800" dirty="0"/>
                    </a:p>
                    <a:p>
                      <a:endParaRPr lang="hr-HR" sz="800" dirty="0"/>
                    </a:p>
                    <a:p>
                      <a:endParaRPr lang="hr-HR" sz="800" dirty="0"/>
                    </a:p>
                    <a:p>
                      <a:endParaRPr lang="hr-HR" sz="800" dirty="0"/>
                    </a:p>
                    <a:p>
                      <a:endParaRPr lang="hr-HR" sz="800" dirty="0"/>
                    </a:p>
                    <a:p>
                      <a:endParaRPr lang="hr-HR" sz="800" dirty="0"/>
                    </a:p>
                    <a:p>
                      <a:endParaRPr lang="fr-FR" sz="800" dirty="0"/>
                    </a:p>
                    <a:p>
                      <a:endParaRPr lang="fr-FR" sz="800" dirty="0"/>
                    </a:p>
                    <a:p>
                      <a:endParaRPr lang="fr-FR" sz="800" dirty="0"/>
                    </a:p>
                    <a:p>
                      <a:endParaRPr lang="fr-FR" sz="800" dirty="0"/>
                    </a:p>
                    <a:p>
                      <a:pPr marL="0" marR="0" lvl="0" indent="0" algn="l" defTabSz="755934" rtl="0" eaLnBrk="1" fontAlgn="auto" latinLnBrk="0" hangingPunct="1">
                        <a:lnSpc>
                          <a:spcPct val="100000"/>
                        </a:lnSpc>
                        <a:spcBef>
                          <a:spcPts val="0"/>
                        </a:spcBef>
                        <a:spcAft>
                          <a:spcPts val="0"/>
                        </a:spcAft>
                        <a:buClrTx/>
                        <a:buSzTx/>
                        <a:buFontTx/>
                        <a:buNone/>
                        <a:tabLst/>
                        <a:defRPr/>
                      </a:pPr>
                      <a:r>
                        <a:rPr lang="en-US" sz="800" dirty="0">
                          <a:effectLst/>
                        </a:rPr>
                        <a:t>1.5 kg/mm/m²</a:t>
                      </a:r>
                      <a:endParaRPr lang="en-US" sz="800" dirty="0">
                        <a:effectLst/>
                        <a:latin typeface="+mn-lt"/>
                        <a:ea typeface="Calibri" panose="020F0502020204030204" pitchFamily="34" charset="0"/>
                        <a:cs typeface="Times New Roman" panose="02020603050405020304" pitchFamily="18" charset="0"/>
                      </a:endParaRPr>
                    </a:p>
                    <a:p>
                      <a:endParaRPr lang="fr-FR" sz="800" dirty="0"/>
                    </a:p>
                    <a:p>
                      <a:endParaRPr lang="fr-FR" sz="800" dirty="0"/>
                    </a:p>
                    <a:p>
                      <a:endParaRPr lang="fr-FR" sz="800" dirty="0"/>
                    </a:p>
                    <a:p>
                      <a:endParaRPr lang="fr-FR" sz="800" dirty="0"/>
                    </a:p>
                    <a:p>
                      <a:endParaRPr lang="fr-FR" sz="800" dirty="0"/>
                    </a:p>
                    <a:p>
                      <a:pPr marL="0" marR="0" lvl="0" indent="0" algn="l" defTabSz="755934" rtl="0" eaLnBrk="1" fontAlgn="auto" latinLnBrk="0" hangingPunct="1">
                        <a:lnSpc>
                          <a:spcPct val="100000"/>
                        </a:lnSpc>
                        <a:spcBef>
                          <a:spcPts val="0"/>
                        </a:spcBef>
                        <a:spcAft>
                          <a:spcPts val="0"/>
                        </a:spcAft>
                        <a:buClrTx/>
                        <a:buSzTx/>
                        <a:buFontTx/>
                        <a:buNone/>
                        <a:tabLst/>
                        <a:defRPr/>
                      </a:pPr>
                      <a:r>
                        <a:rPr lang="hr-HR" sz="800" kern="1200" dirty="0">
                          <a:solidFill>
                            <a:schemeClr val="tx1"/>
                          </a:solidFill>
                          <a:latin typeface="+mn-lt"/>
                          <a:ea typeface="Calibri" panose="020F0502020204030204" pitchFamily="34" charset="0"/>
                          <a:cs typeface="Times New Roman" panose="02020603050405020304" pitchFamily="18" charset="0"/>
                        </a:rPr>
                        <a:t>9</a:t>
                      </a:r>
                      <a:r>
                        <a:rPr lang="en-US" sz="800" kern="1200" dirty="0">
                          <a:solidFill>
                            <a:schemeClr val="tx1"/>
                          </a:solidFill>
                          <a:latin typeface="+mn-lt"/>
                          <a:ea typeface="Calibri" panose="020F0502020204030204" pitchFamily="34" charset="0"/>
                          <a:cs typeface="Times New Roman" panose="02020603050405020304" pitchFamily="18" charset="0"/>
                        </a:rPr>
                        <a:t> </a:t>
                      </a:r>
                      <a:r>
                        <a:rPr lang="hr-HR" sz="800" kern="1200" dirty="0">
                          <a:solidFill>
                            <a:schemeClr val="tx1"/>
                          </a:solidFill>
                          <a:latin typeface="+mn-lt"/>
                          <a:ea typeface="Calibri" panose="020F0502020204030204" pitchFamily="34" charset="0"/>
                          <a:cs typeface="Times New Roman" panose="02020603050405020304" pitchFamily="18" charset="0"/>
                        </a:rPr>
                        <a:t>mjeseci u originalnoj ambalaži i u suhim uvjetima</a:t>
                      </a:r>
                      <a:r>
                        <a:rPr lang="en-US" sz="800" kern="1200" dirty="0">
                          <a:solidFill>
                            <a:schemeClr val="tx1"/>
                          </a:solidFill>
                          <a:latin typeface="+mn-lt"/>
                          <a:ea typeface="Calibri" panose="020F0502020204030204" pitchFamily="34" charset="0"/>
                          <a:cs typeface="Times New Roman" panose="02020603050405020304" pitchFamily="18" charset="0"/>
                        </a:rPr>
                        <a:t>.</a:t>
                      </a:r>
                      <a:endParaRPr lang="fr-FR" sz="800" dirty="0"/>
                    </a:p>
                    <a:p>
                      <a:endParaRPr lang="fr-FR" sz="800" dirty="0"/>
                    </a:p>
                    <a:p>
                      <a:endParaRPr lang="fr-FR" sz="800" dirty="0"/>
                    </a:p>
                    <a:p>
                      <a:endParaRPr lang="fr-FR" sz="800" dirty="0"/>
                    </a:p>
                    <a:p>
                      <a:endParaRPr lang="fr-FR" sz="800" dirty="0"/>
                    </a:p>
                    <a:p>
                      <a:endParaRPr lang="fr-FR" sz="800" dirty="0"/>
                    </a:p>
                    <a:p>
                      <a:r>
                        <a:rPr lang="hr-HR" sz="800" dirty="0"/>
                        <a:t>Alati se trebaju čistiti vodom dok je smjesa još mokra.</a:t>
                      </a:r>
                    </a:p>
                    <a:p>
                      <a:endParaRPr lang="fr-FR" sz="800" dirty="0"/>
                    </a:p>
                    <a:p>
                      <a:endParaRPr lang="fr-FR" sz="800" dirty="0"/>
                    </a:p>
                    <a:p>
                      <a:endParaRPr lang="en-US" sz="900" dirty="0"/>
                    </a:p>
                    <a:p>
                      <a:endParaRPr lang="en-US" sz="900" dirty="0"/>
                    </a:p>
                    <a:p>
                      <a:endParaRPr lang="en-US" sz="900" dirty="0"/>
                    </a:p>
                    <a:p>
                      <a:endParaRPr lang="en-US" sz="800" kern="1200" dirty="0">
                        <a:solidFill>
                          <a:schemeClr val="tx1"/>
                        </a:solidFill>
                        <a:latin typeface="+mn-lt"/>
                        <a:ea typeface="+mn-ea"/>
                        <a:cs typeface="+mn-cs"/>
                      </a:endParaRPr>
                    </a:p>
                    <a:p>
                      <a:r>
                        <a:rPr lang="hr-HR" sz="800" kern="1200" dirty="0">
                          <a:solidFill>
                            <a:schemeClr val="tx1"/>
                          </a:solidFill>
                          <a:latin typeface="+mn-lt"/>
                          <a:ea typeface="+mn-ea"/>
                          <a:cs typeface="+mn-cs"/>
                        </a:rPr>
                        <a:t>Prije upotrebe primera proučiti njegove tehničke podatke i poštujte preporuke za pripremu podloge</a:t>
                      </a:r>
                      <a:r>
                        <a:rPr lang="en-US" sz="800" kern="1200" dirty="0">
                          <a:solidFill>
                            <a:schemeClr val="tx1"/>
                          </a:solidFill>
                          <a:latin typeface="+mn-lt"/>
                          <a:ea typeface="+mn-ea"/>
                          <a:cs typeface="+mn-cs"/>
                        </a:rPr>
                        <a:t>.</a:t>
                      </a:r>
                      <a:endParaRPr lang="hr-HR" sz="800" kern="1200" dirty="0">
                        <a:solidFill>
                          <a:schemeClr val="tx1"/>
                        </a:solidFill>
                        <a:latin typeface="+mn-lt"/>
                        <a:ea typeface="+mn-ea"/>
                        <a:cs typeface="+mn-cs"/>
                      </a:endParaRPr>
                    </a:p>
                    <a:p>
                      <a:r>
                        <a:rPr lang="hr-HR" sz="800" kern="1200" dirty="0">
                          <a:solidFill>
                            <a:schemeClr val="tx1"/>
                          </a:solidFill>
                          <a:latin typeface="+mn-lt"/>
                          <a:ea typeface="+mn-ea"/>
                          <a:cs typeface="+mn-cs"/>
                        </a:rPr>
                        <a:t>Prije nego što nastavite sa slijedećim slojem omogućite primeru sušenje prema tehničkim informacijama</a:t>
                      </a:r>
                      <a:r>
                        <a:rPr lang="en-US" sz="800" kern="1200" dirty="0">
                          <a:solidFill>
                            <a:schemeClr val="tx1"/>
                          </a:solidFill>
                          <a:latin typeface="+mn-lt"/>
                          <a:ea typeface="+mn-ea"/>
                          <a:cs typeface="+mn-cs"/>
                        </a:rPr>
                        <a:t>.</a:t>
                      </a:r>
                      <a:endParaRPr lang="hr-HR" sz="800" kern="1200" dirty="0">
                        <a:solidFill>
                          <a:schemeClr val="tx1"/>
                        </a:solidFill>
                        <a:latin typeface="+mn-lt"/>
                        <a:ea typeface="+mn-ea"/>
                        <a:cs typeface="+mn-cs"/>
                      </a:endParaRPr>
                    </a:p>
                    <a:p>
                      <a:r>
                        <a:rPr lang="hr-HR" sz="800" kern="1200" dirty="0">
                          <a:solidFill>
                            <a:schemeClr val="tx1"/>
                          </a:solidFill>
                          <a:latin typeface="+mn-lt"/>
                          <a:ea typeface="+mn-ea"/>
                          <a:cs typeface="+mn-cs"/>
                        </a:rPr>
                        <a:t>Obavezno omigućite barem 24 satno sušenje za kalcijum sulfatne podloge</a:t>
                      </a:r>
                      <a:r>
                        <a:rPr lang="en-US" sz="800" kern="1200" dirty="0">
                          <a:solidFill>
                            <a:schemeClr val="tx1"/>
                          </a:solidFill>
                          <a:latin typeface="+mn-lt"/>
                          <a:ea typeface="+mn-ea"/>
                          <a:cs typeface="+mn-cs"/>
                        </a:rPr>
                        <a:t>.</a:t>
                      </a:r>
                      <a:endParaRPr lang="fr-FR" dirty="0"/>
                    </a:p>
                    <a:p>
                      <a:endParaRPr lang="fr-FR" sz="800" dirty="0"/>
                    </a:p>
                    <a:p>
                      <a:endParaRPr lang="fr-FR" sz="800" dirty="0"/>
                    </a:p>
                    <a:p>
                      <a:endParaRPr lang="fr-FR" sz="800" dirty="0"/>
                    </a:p>
                    <a:p>
                      <a:endParaRPr lang="fr-FR" sz="800" dirty="0"/>
                    </a:p>
                    <a:p>
                      <a:endParaRPr lang="fr-FR" sz="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06080">
                <a:tc rowSpan="5">
                  <a:txBody>
                    <a:bodyPr/>
                    <a:lstStyle/>
                    <a:p>
                      <a:pPr marL="0" algn="just" defTabSz="755934" rtl="0" eaLnBrk="1" latinLnBrk="0" hangingPunct="1">
                        <a:lnSpc>
                          <a:spcPct val="100000"/>
                        </a:lnSpc>
                        <a:spcBef>
                          <a:spcPts val="0"/>
                        </a:spcBef>
                        <a:spcAft>
                          <a:spcPts val="0"/>
                        </a:spcAft>
                      </a:pPr>
                      <a:endParaRPr lang="fr-FR" sz="800" kern="1200" dirty="0">
                        <a:solidFill>
                          <a:schemeClr val="tx1"/>
                        </a:solidFill>
                        <a:latin typeface="+mn-lt"/>
                        <a:ea typeface="Calibri" panose="020F0502020204030204" pitchFamily="34" charset="0"/>
                        <a:cs typeface="Times New Roman" panose="02020603050405020304" pitchFamily="18" charset="0"/>
                      </a:endParaRPr>
                    </a:p>
                    <a:p>
                      <a:pPr marL="0" algn="just" defTabSz="755934" rtl="0" eaLnBrk="1" latinLnBrk="0" hangingPunct="1">
                        <a:lnSpc>
                          <a:spcPct val="100000"/>
                        </a:lnSpc>
                        <a:spcBef>
                          <a:spcPts val="0"/>
                        </a:spcBef>
                        <a:spcAft>
                          <a:spcPts val="0"/>
                        </a:spcAft>
                      </a:pPr>
                      <a:endParaRPr lang="fr-FR" sz="800" kern="1200" dirty="0">
                        <a:solidFill>
                          <a:schemeClr val="tx1"/>
                        </a:solidFill>
                        <a:latin typeface="+mn-lt"/>
                        <a:ea typeface="Calibri" panose="020F0502020204030204" pitchFamily="34" charset="0"/>
                        <a:cs typeface="Times New Roman" panose="02020603050405020304" pitchFamily="18" charset="0"/>
                      </a:endParaRPr>
                    </a:p>
                    <a:p>
                      <a:pPr marL="0" marR="0" lvl="0" indent="0" algn="just" defTabSz="755934" rtl="0" eaLnBrk="1" fontAlgn="auto" latinLnBrk="0" hangingPunct="1">
                        <a:lnSpc>
                          <a:spcPct val="100000"/>
                        </a:lnSpc>
                        <a:spcBef>
                          <a:spcPts val="0"/>
                        </a:spcBef>
                        <a:spcAft>
                          <a:spcPts val="0"/>
                        </a:spcAft>
                        <a:buClrTx/>
                        <a:buSzTx/>
                        <a:buFontTx/>
                        <a:buNone/>
                        <a:tabLst/>
                        <a:defRPr/>
                      </a:pPr>
                      <a:r>
                        <a:rPr lang="hr-HR" sz="1100" b="1" kern="1200" dirty="0">
                          <a:solidFill>
                            <a:srgbClr val="BFBFBF"/>
                          </a:solidFill>
                          <a:latin typeface="+mn-lt"/>
                          <a:ea typeface="+mn-ea"/>
                          <a:cs typeface="+mn-cs"/>
                        </a:rPr>
                        <a:t>PRIPREMA PODLOGE</a:t>
                      </a:r>
                      <a:endParaRPr lang="fr-FR" sz="1100" b="1" kern="1200" dirty="0">
                        <a:solidFill>
                          <a:srgbClr val="BFBFBF"/>
                        </a:solidFill>
                        <a:latin typeface="+mn-lt"/>
                        <a:ea typeface="+mn-ea"/>
                        <a:cs typeface="+mn-cs"/>
                      </a:endParaRPr>
                    </a:p>
                    <a:p>
                      <a:pPr algn="just"/>
                      <a:endParaRPr lang="fr-FR" sz="1100" b="1" i="0" u="none" strike="noStrike" baseline="0" dirty="0">
                        <a:solidFill>
                          <a:schemeClr val="tx1"/>
                        </a:solidFill>
                        <a:latin typeface="+mn-lt"/>
                        <a:cs typeface="Times New Roman" panose="02020603050405020304" pitchFamily="18" charset="0"/>
                      </a:endParaRPr>
                    </a:p>
                    <a:p>
                      <a:pPr algn="just"/>
                      <a:r>
                        <a:rPr lang="en-US" sz="1200" b="0" i="0" u="none" strike="noStrike" baseline="0" dirty="0">
                          <a:solidFill>
                            <a:schemeClr val="tx1"/>
                          </a:solidFill>
                          <a:latin typeface="Bostik Office" panose="020B0503040000020004" pitchFamily="34" charset="0"/>
                        </a:rPr>
                        <a:t> </a:t>
                      </a:r>
                      <a:r>
                        <a:rPr lang="hr-HR" sz="800" b="0" i="0" u="none" strike="noStrike" baseline="0" dirty="0">
                          <a:solidFill>
                            <a:schemeClr val="tx1"/>
                          </a:solidFill>
                          <a:latin typeface="Bostik Office" panose="020B0503040000020004" pitchFamily="34" charset="0"/>
                        </a:rPr>
                        <a:t>Podloga</a:t>
                      </a:r>
                      <a:r>
                        <a:rPr lang="en-US" sz="800" b="0" i="0" u="none" strike="noStrike" baseline="0" dirty="0">
                          <a:solidFill>
                            <a:schemeClr val="tx1"/>
                          </a:solidFill>
                          <a:latin typeface="Bostik Office" panose="020B0503040000020004" pitchFamily="34" charset="0"/>
                        </a:rPr>
                        <a:t> </a:t>
                      </a:r>
                      <a:r>
                        <a:rPr lang="hr-HR" sz="800" b="0" i="0" u="none" strike="noStrike" baseline="0" dirty="0">
                          <a:solidFill>
                            <a:schemeClr val="tx1"/>
                          </a:solidFill>
                          <a:latin typeface="Bostik Office" panose="020B0503040000020004" pitchFamily="34" charset="0"/>
                        </a:rPr>
                        <a:t>treba imati adekvatnu čvrstoću, kapacitet nosivosti, dimenzionalnu stabilnost</a:t>
                      </a:r>
                      <a:r>
                        <a:rPr lang="en-US" sz="800" b="0" i="0" u="none" strike="noStrike" baseline="0" dirty="0">
                          <a:solidFill>
                            <a:schemeClr val="tx1"/>
                          </a:solidFill>
                          <a:latin typeface="Bostik Office" panose="020B0503040000020004" pitchFamily="34" charset="0"/>
                        </a:rPr>
                        <a:t>; </a:t>
                      </a:r>
                      <a:r>
                        <a:rPr lang="hr-HR" sz="800" b="0" i="0" u="none" strike="noStrike" baseline="0" dirty="0">
                          <a:solidFill>
                            <a:schemeClr val="tx1"/>
                          </a:solidFill>
                          <a:latin typeface="Bostik Office" panose="020B0503040000020004" pitchFamily="34" charset="0"/>
                        </a:rPr>
                        <a:t>bez pukotina i strukturnih oštećenja</a:t>
                      </a:r>
                      <a:r>
                        <a:rPr lang="en-US" sz="800" b="0" i="0" u="none" strike="noStrike" baseline="0" dirty="0">
                          <a:solidFill>
                            <a:schemeClr val="tx1"/>
                          </a:solidFill>
                          <a:latin typeface="Bostik Office" panose="020B0503040000020004" pitchFamily="34" charset="0"/>
                        </a:rPr>
                        <a:t>; </a:t>
                      </a:r>
                      <a:r>
                        <a:rPr lang="hr-HR" sz="800" b="0" i="0" u="none" strike="noStrike" baseline="0" dirty="0">
                          <a:solidFill>
                            <a:schemeClr val="tx1"/>
                          </a:solidFill>
                          <a:latin typeface="Bostik Office" panose="020B0503040000020004" pitchFamily="34" charset="0"/>
                        </a:rPr>
                        <a:t>bez ostataka koji reduciraju prianjanje: prašine</a:t>
                      </a:r>
                      <a:r>
                        <a:rPr lang="en-US" sz="800" b="0" i="0" u="none" strike="noStrike" baseline="0" dirty="0">
                          <a:solidFill>
                            <a:schemeClr val="tx1"/>
                          </a:solidFill>
                          <a:latin typeface="Bostik Office" panose="020B0503040000020004" pitchFamily="34" charset="0"/>
                        </a:rPr>
                        <a:t>, </a:t>
                      </a:r>
                      <a:r>
                        <a:rPr lang="hr-HR" sz="800" b="0" i="0" u="none" strike="noStrike" baseline="0" dirty="0">
                          <a:solidFill>
                            <a:schemeClr val="tx1"/>
                          </a:solidFill>
                          <a:latin typeface="Bostik Office" panose="020B0503040000020004" pitchFamily="34" charset="0"/>
                        </a:rPr>
                        <a:t>ulje, masnoće, nečistoće, labavi dijelovi.</a:t>
                      </a:r>
                      <a:endParaRPr lang="en-US" sz="800" b="0" i="0" u="none" strike="noStrike" baseline="0" dirty="0">
                        <a:solidFill>
                          <a:schemeClr val="tx1"/>
                        </a:solidFill>
                        <a:latin typeface="Bostik Office" panose="020B0503040000020004" pitchFamily="34" charset="0"/>
                      </a:endParaRPr>
                    </a:p>
                    <a:p>
                      <a:pPr algn="just"/>
                      <a:endParaRPr lang="en-US" sz="800" b="0" i="0" u="none" strike="noStrike" baseline="0" dirty="0">
                        <a:solidFill>
                          <a:schemeClr val="tx1"/>
                        </a:solidFill>
                        <a:latin typeface="Bostik Office" panose="020B0503040000020004" pitchFamily="34" charset="0"/>
                      </a:endParaRPr>
                    </a:p>
                    <a:p>
                      <a:pPr algn="just"/>
                      <a:r>
                        <a:rPr lang="hr-HR" sz="800" b="0" i="0" u="none" strike="noStrike" baseline="0" dirty="0">
                          <a:solidFill>
                            <a:schemeClr val="tx1"/>
                          </a:solidFill>
                          <a:latin typeface="Bostik Office" panose="020B0503040000020004" pitchFamily="34" charset="0"/>
                        </a:rPr>
                        <a:t>Udio vlage u podlozi treba biti manji od</a:t>
                      </a:r>
                      <a:r>
                        <a:rPr lang="en-US" sz="800" b="0" i="0" u="none" strike="noStrike" baseline="0" dirty="0">
                          <a:solidFill>
                            <a:schemeClr val="tx1"/>
                          </a:solidFill>
                          <a:latin typeface="Bostik Office" panose="020B0503040000020004" pitchFamily="34" charset="0"/>
                        </a:rPr>
                        <a:t> 3%.</a:t>
                      </a:r>
                    </a:p>
                    <a:p>
                      <a:pPr marL="0" marR="0" lvl="0" indent="0" algn="just" defTabSz="755934" rtl="0" eaLnBrk="1" fontAlgn="auto" latinLnBrk="0" hangingPunct="1">
                        <a:lnSpc>
                          <a:spcPct val="100000"/>
                        </a:lnSpc>
                        <a:spcBef>
                          <a:spcPts val="0"/>
                        </a:spcBef>
                        <a:spcAft>
                          <a:spcPts val="0"/>
                        </a:spcAft>
                        <a:buClrTx/>
                        <a:buSzTx/>
                        <a:buFontTx/>
                        <a:buNone/>
                        <a:tabLst/>
                        <a:defRPr/>
                      </a:pPr>
                      <a:r>
                        <a:rPr lang="hr-HR" sz="800" b="0" i="0" u="none" strike="noStrike" baseline="0" dirty="0">
                          <a:solidFill>
                            <a:schemeClr val="tx1"/>
                          </a:solidFill>
                          <a:latin typeface="Bostik Office" panose="020B0503040000020004" pitchFamily="34" charset="0"/>
                        </a:rPr>
                        <a:t>Veće udubine i neravnine treba popuniti Bostik reparaturnim mortovima.</a:t>
                      </a:r>
                      <a:endParaRPr lang="en-US" sz="800" b="0" i="0" u="none" strike="noStrike" baseline="0" dirty="0">
                        <a:solidFill>
                          <a:schemeClr val="tx1"/>
                        </a:solidFill>
                        <a:latin typeface="Bostik Office" panose="020B0503040000020004" pitchFamily="34" charset="0"/>
                      </a:endParaRPr>
                    </a:p>
                    <a:p>
                      <a:pPr algn="just"/>
                      <a:r>
                        <a:rPr lang="hr-HR" sz="800" b="0" i="0" u="none" strike="noStrike" baseline="0" dirty="0">
                          <a:solidFill>
                            <a:schemeClr val="tx1"/>
                          </a:solidFill>
                          <a:latin typeface="Bostik Office" panose="020B0503040000020004" pitchFamily="34" charset="0"/>
                        </a:rPr>
                        <a:t>Stara keramika mora biti čvrsto zaljepljena</a:t>
                      </a:r>
                      <a:r>
                        <a:rPr lang="en-US" sz="800" b="0" i="0" u="none" strike="noStrike" baseline="0" dirty="0">
                          <a:solidFill>
                            <a:schemeClr val="tx1"/>
                          </a:solidFill>
                          <a:latin typeface="Bostik Office" panose="020B0503040000020004" pitchFamily="34" charset="0"/>
                        </a:rPr>
                        <a:t>, </a:t>
                      </a:r>
                      <a:r>
                        <a:rPr lang="hr-HR" sz="800" b="0" i="0" u="none" strike="noStrike" baseline="0" dirty="0">
                          <a:solidFill>
                            <a:schemeClr val="tx1"/>
                          </a:solidFill>
                          <a:latin typeface="Bostik Office" panose="020B0503040000020004" pitchFamily="34" charset="0"/>
                        </a:rPr>
                        <a:t>ukoliko se lako odvaja potrebno je ukloniti pločice na cijeloj površini.</a:t>
                      </a:r>
                      <a:endParaRPr lang="en-US" sz="800" b="0" i="0" u="none" strike="noStrike" baseline="0" dirty="0">
                        <a:solidFill>
                          <a:schemeClr val="tx1"/>
                        </a:solidFill>
                        <a:latin typeface="Bostik Office" panose="020B0503040000020004" pitchFamily="34" charset="0"/>
                      </a:endParaRPr>
                    </a:p>
                    <a:p>
                      <a:pPr algn="just"/>
                      <a:endParaRPr lang="hr-HR" sz="800" b="0" i="0" u="none" strike="noStrike" baseline="0" dirty="0">
                        <a:solidFill>
                          <a:schemeClr val="tx1"/>
                        </a:solidFill>
                        <a:latin typeface="Bostik Office" panose="020B0503040000020004" pitchFamily="34" charset="0"/>
                      </a:endParaRPr>
                    </a:p>
                    <a:p>
                      <a:pPr algn="just"/>
                      <a:r>
                        <a:rPr lang="hr-HR" sz="800" b="0" i="0" u="none" strike="noStrike" baseline="0" dirty="0">
                          <a:solidFill>
                            <a:schemeClr val="tx1"/>
                          </a:solidFill>
                          <a:latin typeface="Bostik Office" panose="020B0503040000020004" pitchFamily="34" charset="0"/>
                        </a:rPr>
                        <a:t>Vrlo upojni cementni estrih obraditi primerom GRIP A500 MULTI  u omjeru mješanja sa vodom 1:1.</a:t>
                      </a:r>
                    </a:p>
                    <a:p>
                      <a:pPr algn="just"/>
                      <a:r>
                        <a:rPr lang="hr-HR" sz="800" b="0" i="0" u="none" strike="noStrike" baseline="0" dirty="0">
                          <a:solidFill>
                            <a:schemeClr val="tx1"/>
                          </a:solidFill>
                          <a:latin typeface="Bostik Office" panose="020B0503040000020004" pitchFamily="34" charset="0"/>
                        </a:rPr>
                        <a:t>Kalcijum sulfatni estrih obrusti, odprašiti, obraditi primerom GRIP A500 MULTI</a:t>
                      </a:r>
                    </a:p>
                    <a:p>
                      <a:pPr algn="just"/>
                      <a:r>
                        <a:rPr lang="hr-HR" sz="800" b="0" i="0" u="none" strike="noStrike" baseline="0" dirty="0">
                          <a:solidFill>
                            <a:schemeClr val="tx1"/>
                          </a:solidFill>
                          <a:latin typeface="Bostik Office" panose="020B0503040000020004" pitchFamily="34" charset="0"/>
                        </a:rPr>
                        <a:t>Terazzo, kamene pločice i druge glatke i guste podloge obraditi GRIP A936 XPRESS, ili GRIP X910 FILL&amp;WOOD.</a:t>
                      </a:r>
                    </a:p>
                    <a:p>
                      <a:pPr algn="just"/>
                      <a:endParaRPr lang="hr-HR" sz="800" b="0" i="0" u="none" strike="noStrike" baseline="0" dirty="0">
                        <a:solidFill>
                          <a:schemeClr val="tx1"/>
                        </a:solidFill>
                        <a:latin typeface="Bostik Office" panose="020B0503040000020004" pitchFamily="34" charset="0"/>
                      </a:endParaRPr>
                    </a:p>
                    <a:p>
                      <a:pPr algn="just"/>
                      <a:r>
                        <a:rPr lang="hr-HR" sz="800" b="0" i="0" u="none" strike="noStrike" baseline="0" dirty="0">
                          <a:solidFill>
                            <a:schemeClr val="tx1"/>
                          </a:solidFill>
                          <a:latin typeface="Bostik Office" panose="020B0503040000020004" pitchFamily="34" charset="0"/>
                        </a:rPr>
                        <a:t>Kod obrade upojnih podloga primerom GRIP A500 MULTI, nivelirajuće mase nanosimo na vlažan primer, dok kod primjene na drugim podogama primer treba biti suh.</a:t>
                      </a:r>
                    </a:p>
                    <a:p>
                      <a:pPr algn="just"/>
                      <a:endParaRPr lang="hr-HR" sz="800" b="0" i="0" u="none" strike="noStrike" baseline="0" dirty="0">
                        <a:solidFill>
                          <a:schemeClr val="tx1"/>
                        </a:solidFill>
                        <a:latin typeface="Bostik Office" panose="020B0503040000020004" pitchFamily="34" charset="0"/>
                      </a:endParaRPr>
                    </a:p>
                    <a:p>
                      <a:pPr algn="just"/>
                      <a:r>
                        <a:rPr lang="hr-HR" sz="800" b="0" i="0" u="none" strike="noStrike" baseline="0" dirty="0">
                          <a:solidFill>
                            <a:schemeClr val="tx1"/>
                          </a:solidFill>
                          <a:latin typeface="Bostik Office" panose="020B0503040000020004" pitchFamily="34" charset="0"/>
                        </a:rPr>
                        <a:t>Sistemi podnog grijanja moraju biti u skladu sa važećim regulativama.</a:t>
                      </a:r>
                      <a:r>
                        <a:rPr lang="en-US" sz="800" b="0" i="0" u="none" strike="noStrike" baseline="0" dirty="0">
                          <a:solidFill>
                            <a:schemeClr val="tx1"/>
                          </a:solidFill>
                          <a:latin typeface="Bostik Office" panose="020B0503040000020004" pitchFamily="34" charset="0"/>
                        </a:rPr>
                        <a:t> </a:t>
                      </a:r>
                      <a:r>
                        <a:rPr lang="hr-HR" sz="800" b="0" i="0" u="none" strike="noStrike" baseline="0" dirty="0">
                          <a:solidFill>
                            <a:schemeClr val="tx1"/>
                          </a:solidFill>
                          <a:latin typeface="Bostik Office" panose="020B0503040000020004" pitchFamily="34" charset="0"/>
                        </a:rPr>
                        <a:t>U svakom slučaju treba poštovati vrijeme sušenja.</a:t>
                      </a:r>
                      <a:r>
                        <a:rPr lang="en-US" sz="800" b="0" i="0" u="none" strike="noStrike" baseline="0" dirty="0">
                          <a:solidFill>
                            <a:schemeClr val="tx1"/>
                          </a:solidFill>
                          <a:latin typeface="Bostik Office" panose="020B0503040000020004" pitchFamily="34" charset="0"/>
                        </a:rPr>
                        <a:t> </a:t>
                      </a:r>
                      <a:r>
                        <a:rPr lang="hr-HR" sz="800" b="0" i="0" u="none" strike="noStrike" baseline="0" dirty="0">
                          <a:solidFill>
                            <a:schemeClr val="tx1"/>
                          </a:solidFill>
                          <a:latin typeface="Bostik Office" panose="020B0503040000020004" pitchFamily="34" charset="0"/>
                        </a:rPr>
                        <a:t>Ugasite grijanje 48 sati prije početka radova</a:t>
                      </a:r>
                      <a:r>
                        <a:rPr lang="en-US" sz="800" b="0" i="0" u="none" strike="noStrike" baseline="0" dirty="0">
                          <a:solidFill>
                            <a:schemeClr val="tx1"/>
                          </a:solidFill>
                          <a:latin typeface="Bostik Office" panose="020B0503040000020004" pitchFamily="34" charset="0"/>
                        </a:rPr>
                        <a:t>. </a:t>
                      </a:r>
                      <a:r>
                        <a:rPr lang="hr-HR" sz="800" b="0" i="0" u="none" strike="noStrike" baseline="0" dirty="0">
                          <a:solidFill>
                            <a:schemeClr val="tx1"/>
                          </a:solidFill>
                          <a:latin typeface="Bostik Office" panose="020B0503040000020004" pitchFamily="34" charset="0"/>
                        </a:rPr>
                        <a:t>Pokretanje grijanja nakon postave podne obloge treba biti postepeno kroz 48 sati, do postiznja optimalne temperature.Izvođenje radova za vrijeme rada podnog grijanja može ozbiljno narušiti  karakteristike proizvoda.</a:t>
                      </a:r>
                      <a:endParaRPr lang="en-US" sz="800" b="0" i="0" u="none" strike="noStrike" baseline="0" dirty="0">
                        <a:solidFill>
                          <a:schemeClr val="tx1"/>
                        </a:solidFill>
                        <a:latin typeface="Bostik Office" panose="020B0503040000020004" pitchFamily="34" charset="0"/>
                      </a:endParaRPr>
                    </a:p>
                    <a:p>
                      <a:pPr algn="just">
                        <a:lnSpc>
                          <a:spcPct val="100000"/>
                        </a:lnSpc>
                        <a:spcBef>
                          <a:spcPts val="0"/>
                        </a:spcBef>
                        <a:spcAft>
                          <a:spcPts val="0"/>
                        </a:spcAft>
                      </a:pPr>
                      <a:endParaRPr lang="fr-FR" sz="900" dirty="0">
                        <a:solidFill>
                          <a:srgbClr val="81BB26"/>
                        </a:solidFill>
                        <a:latin typeface="+mn-lt"/>
                        <a:ea typeface="Calibri" panose="020F0502020204030204" pitchFamily="34" charset="0"/>
                        <a:cs typeface="Times New Roman" panose="02020603050405020304" pitchFamily="18" charset="0"/>
                      </a:endParaRPr>
                    </a:p>
                    <a:p>
                      <a:pPr algn="just">
                        <a:lnSpc>
                          <a:spcPct val="100000"/>
                        </a:lnSpc>
                        <a:spcBef>
                          <a:spcPts val="0"/>
                        </a:spcBef>
                        <a:spcAft>
                          <a:spcPts val="0"/>
                        </a:spcAft>
                      </a:pPr>
                      <a:r>
                        <a:rPr lang="hr-HR" sz="1100" b="1" dirty="0">
                          <a:solidFill>
                            <a:srgbClr val="BFBFBF"/>
                          </a:solidFill>
                          <a:latin typeface="+mn-lt"/>
                          <a:ea typeface="Calibri" panose="020F0502020204030204" pitchFamily="34" charset="0"/>
                          <a:cs typeface="Times New Roman" panose="02020603050405020304" pitchFamily="18" charset="0"/>
                        </a:rPr>
                        <a:t>METODE RADA</a:t>
                      </a:r>
                      <a:endParaRPr lang="fr-FR" sz="1100" b="1" dirty="0">
                        <a:solidFill>
                          <a:srgbClr val="BFBFBF"/>
                        </a:solidFill>
                        <a:latin typeface="+mn-lt"/>
                        <a:ea typeface="Calibri" panose="020F0502020204030204" pitchFamily="34" charset="0"/>
                        <a:cs typeface="Times New Roman" panose="02020603050405020304" pitchFamily="18" charset="0"/>
                      </a:endParaRPr>
                    </a:p>
                    <a:p>
                      <a:pPr algn="just">
                        <a:lnSpc>
                          <a:spcPct val="100000"/>
                        </a:lnSpc>
                        <a:spcBef>
                          <a:spcPts val="0"/>
                        </a:spcBef>
                        <a:spcAft>
                          <a:spcPts val="0"/>
                        </a:spcAft>
                      </a:pPr>
                      <a:endParaRPr lang="fr-FR" sz="900" dirty="0">
                        <a:solidFill>
                          <a:schemeClr val="tx1"/>
                        </a:solidFill>
                        <a:latin typeface="+mn-lt"/>
                        <a:ea typeface="Calibri" panose="020F0502020204030204" pitchFamily="34" charset="0"/>
                        <a:cs typeface="Times New Roman" panose="02020603050405020304" pitchFamily="18" charset="0"/>
                      </a:endParaRPr>
                    </a:p>
                    <a:p>
                      <a:pPr algn="just">
                        <a:lnSpc>
                          <a:spcPct val="100000"/>
                        </a:lnSpc>
                        <a:spcBef>
                          <a:spcPts val="0"/>
                        </a:spcBef>
                        <a:spcAft>
                          <a:spcPts val="0"/>
                        </a:spcAft>
                      </a:pPr>
                      <a:r>
                        <a:rPr lang="hr-HR" sz="800" dirty="0">
                          <a:solidFill>
                            <a:schemeClr val="tx1"/>
                          </a:solidFill>
                        </a:rPr>
                        <a:t>Dodajte 6 litara čiste vode</a:t>
                      </a:r>
                      <a:r>
                        <a:rPr lang="en-US" sz="800" dirty="0">
                          <a:solidFill>
                            <a:schemeClr val="tx1"/>
                          </a:solidFill>
                        </a:rPr>
                        <a:t> (</a:t>
                      </a:r>
                      <a:r>
                        <a:rPr lang="hr-HR" sz="800" dirty="0">
                          <a:solidFill>
                            <a:schemeClr val="tx1"/>
                          </a:solidFill>
                        </a:rPr>
                        <a:t>temperatura vode</a:t>
                      </a:r>
                      <a:r>
                        <a:rPr lang="en-US" sz="800" dirty="0">
                          <a:solidFill>
                            <a:schemeClr val="tx1"/>
                          </a:solidFill>
                        </a:rPr>
                        <a:t> +8° </a:t>
                      </a:r>
                      <a:r>
                        <a:rPr lang="hr-HR" sz="800" dirty="0">
                          <a:solidFill>
                            <a:schemeClr val="tx1"/>
                          </a:solidFill>
                        </a:rPr>
                        <a:t>do</a:t>
                      </a:r>
                      <a:r>
                        <a:rPr lang="en-US" sz="800" dirty="0">
                          <a:solidFill>
                            <a:schemeClr val="tx1"/>
                          </a:solidFill>
                        </a:rPr>
                        <a:t> +20°C) </a:t>
                      </a:r>
                      <a:r>
                        <a:rPr lang="hr-HR" sz="800" dirty="0">
                          <a:solidFill>
                            <a:schemeClr val="tx1"/>
                          </a:solidFill>
                        </a:rPr>
                        <a:t>u čistu kantu za miješanje.</a:t>
                      </a:r>
                      <a:r>
                        <a:rPr lang="en-US" sz="800" dirty="0">
                          <a:solidFill>
                            <a:schemeClr val="tx1"/>
                          </a:solidFill>
                        </a:rPr>
                        <a:t> </a:t>
                      </a:r>
                    </a:p>
                    <a:p>
                      <a:pPr algn="just">
                        <a:lnSpc>
                          <a:spcPct val="100000"/>
                        </a:lnSpc>
                        <a:spcBef>
                          <a:spcPts val="0"/>
                        </a:spcBef>
                        <a:spcAft>
                          <a:spcPts val="0"/>
                        </a:spcAft>
                      </a:pPr>
                      <a:r>
                        <a:rPr lang="hr-HR" sz="800" dirty="0">
                          <a:solidFill>
                            <a:schemeClr val="tx1"/>
                          </a:solidFill>
                        </a:rPr>
                        <a:t>Dodajte smjesu u vodu i promiješajte sa električnom mješalicom </a:t>
                      </a:r>
                      <a:r>
                        <a:rPr lang="en-US" sz="800" dirty="0">
                          <a:solidFill>
                            <a:schemeClr val="tx1"/>
                          </a:solidFill>
                        </a:rPr>
                        <a:t>(</a:t>
                      </a:r>
                      <a:r>
                        <a:rPr lang="hr-HR" sz="800" dirty="0">
                          <a:solidFill>
                            <a:schemeClr val="tx1"/>
                          </a:solidFill>
                        </a:rPr>
                        <a:t> brzina mješalice manja od </a:t>
                      </a:r>
                      <a:r>
                        <a:rPr lang="en-US" sz="800" dirty="0">
                          <a:solidFill>
                            <a:schemeClr val="tx1"/>
                          </a:solidFill>
                        </a:rPr>
                        <a:t>&lt;500 rpm) </a:t>
                      </a:r>
                      <a:r>
                        <a:rPr lang="hr-HR" sz="800" dirty="0">
                          <a:solidFill>
                            <a:schemeClr val="tx1"/>
                          </a:solidFill>
                        </a:rPr>
                        <a:t>dok se ne dobije jednolična smjesa</a:t>
                      </a:r>
                      <a:r>
                        <a:rPr lang="en-US" sz="800" dirty="0">
                          <a:solidFill>
                            <a:schemeClr val="tx1"/>
                          </a:solidFill>
                        </a:rPr>
                        <a:t>.</a:t>
                      </a:r>
                    </a:p>
                    <a:p>
                      <a:pPr algn="just">
                        <a:lnSpc>
                          <a:spcPct val="100000"/>
                        </a:lnSpc>
                        <a:spcBef>
                          <a:spcPts val="0"/>
                        </a:spcBef>
                        <a:spcAft>
                          <a:spcPts val="0"/>
                        </a:spcAft>
                      </a:pPr>
                      <a:r>
                        <a:rPr lang="hr-HR" sz="800" dirty="0">
                          <a:solidFill>
                            <a:schemeClr val="tx1"/>
                          </a:solidFill>
                        </a:rPr>
                        <a:t>Nakon mješanja ostaviti barem 2 minute u mirovanju, te ponovo promješajte barem 30 sekundi</a:t>
                      </a:r>
                      <a:r>
                        <a:rPr lang="en-US" sz="800" dirty="0">
                          <a:solidFill>
                            <a:schemeClr val="tx1"/>
                          </a:solidFill>
                        </a:rPr>
                        <a:t>.</a:t>
                      </a:r>
                    </a:p>
                    <a:p>
                      <a:pPr algn="just">
                        <a:lnSpc>
                          <a:spcPct val="100000"/>
                        </a:lnSpc>
                        <a:spcBef>
                          <a:spcPts val="0"/>
                        </a:spcBef>
                        <a:spcAft>
                          <a:spcPts val="0"/>
                        </a:spcAft>
                      </a:pPr>
                      <a:r>
                        <a:rPr lang="hr-HR" sz="800" dirty="0">
                          <a:solidFill>
                            <a:schemeClr val="tx1"/>
                          </a:solidFill>
                        </a:rPr>
                        <a:t>Zamješana samonivelirajuća masa treba biti primjenjena na podlogu unutar propisanog vremena odgovarajućim čelićnim alatom.</a:t>
                      </a:r>
                      <a:endParaRPr lang="en-US" sz="800" dirty="0">
                        <a:solidFill>
                          <a:schemeClr val="tx1"/>
                        </a:solidFill>
                      </a:endParaRPr>
                    </a:p>
                    <a:p>
                      <a:pPr algn="just">
                        <a:lnSpc>
                          <a:spcPct val="100000"/>
                        </a:lnSpc>
                        <a:spcBef>
                          <a:spcPts val="0"/>
                        </a:spcBef>
                        <a:spcAft>
                          <a:spcPts val="0"/>
                        </a:spcAft>
                      </a:pPr>
                      <a:r>
                        <a:rPr lang="hr-HR" sz="800" dirty="0">
                          <a:solidFill>
                            <a:schemeClr val="tx1"/>
                          </a:solidFill>
                        </a:rPr>
                        <a:t>Raširite masu na nulu da bi se popunile pore i neravnine, zatim ju odmah raširite na redovan način u traženoj debljini.  </a:t>
                      </a:r>
                      <a:endParaRPr lang="en-US" sz="800" dirty="0">
                        <a:solidFill>
                          <a:schemeClr val="tx1"/>
                        </a:solidFill>
                      </a:endParaRPr>
                    </a:p>
                    <a:p>
                      <a:pPr algn="just">
                        <a:lnSpc>
                          <a:spcPct val="100000"/>
                        </a:lnSpc>
                        <a:spcBef>
                          <a:spcPts val="0"/>
                        </a:spcBef>
                        <a:spcAft>
                          <a:spcPts val="0"/>
                        </a:spcAft>
                      </a:pPr>
                      <a:endParaRPr lang="fr-FR" sz="900" dirty="0">
                        <a:solidFill>
                          <a:schemeClr val="tx1"/>
                        </a:solidFill>
                        <a:latin typeface="+mn-lt"/>
                        <a:ea typeface="Calibri" panose="020F0502020204030204" pitchFamily="34" charset="0"/>
                        <a:cs typeface="Times New Roman" panose="02020603050405020304" pitchFamily="18" charset="0"/>
                      </a:endParaRPr>
                    </a:p>
                    <a:p>
                      <a:pPr algn="just">
                        <a:lnSpc>
                          <a:spcPct val="100000"/>
                        </a:lnSpc>
                        <a:spcBef>
                          <a:spcPts val="0"/>
                        </a:spcBef>
                        <a:spcAft>
                          <a:spcPts val="0"/>
                        </a:spcAft>
                      </a:pPr>
                      <a:endParaRPr lang="en-US" sz="800" b="0" i="0" u="none" strike="noStrike" kern="1200" baseline="0" dirty="0">
                        <a:solidFill>
                          <a:schemeClr val="tx1"/>
                        </a:solidFill>
                        <a:latin typeface="Bostik Office" panose="020B0503040000020004" pitchFamily="34" charset="0"/>
                        <a:ea typeface="+mn-ea"/>
                        <a:cs typeface="+mn-cs"/>
                      </a:endParaRPr>
                    </a:p>
                    <a:p>
                      <a:pPr algn="just">
                        <a:lnSpc>
                          <a:spcPct val="100000"/>
                        </a:lnSpc>
                        <a:spcBef>
                          <a:spcPts val="0"/>
                        </a:spcBef>
                        <a:spcAft>
                          <a:spcPts val="0"/>
                        </a:spcAft>
                      </a:pPr>
                      <a:r>
                        <a:rPr lang="hr-HR" sz="800" b="1" i="0" u="none" strike="noStrike" kern="1200" baseline="0" dirty="0">
                          <a:solidFill>
                            <a:schemeClr val="tx1"/>
                          </a:solidFill>
                          <a:latin typeface="Bostik Office" panose="020B0503040000020004" pitchFamily="34" charset="0"/>
                          <a:ea typeface="+mn-ea"/>
                          <a:cs typeface="+mn-cs"/>
                        </a:rPr>
                        <a:t>Savjeti</a:t>
                      </a:r>
                      <a:r>
                        <a:rPr lang="en-US" sz="800" b="1" i="0" u="none" strike="noStrike" kern="1200" baseline="0" dirty="0">
                          <a:solidFill>
                            <a:schemeClr val="tx1"/>
                          </a:solidFill>
                          <a:latin typeface="Bostik Office" panose="020B0503040000020004" pitchFamily="34" charset="0"/>
                          <a:ea typeface="+mn-ea"/>
                          <a:cs typeface="+mn-cs"/>
                        </a:rPr>
                        <a:t> : </a:t>
                      </a:r>
                      <a:r>
                        <a:rPr lang="hr-HR" sz="800" b="0" i="0" u="none" strike="noStrike" kern="1200" baseline="0" dirty="0">
                          <a:solidFill>
                            <a:schemeClr val="tx1"/>
                          </a:solidFill>
                          <a:latin typeface="Bostik Office" panose="020B0503040000020004" pitchFamily="34" charset="0"/>
                          <a:ea typeface="+mn-ea"/>
                          <a:cs typeface="+mn-cs"/>
                        </a:rPr>
                        <a:t>Za deblje slojeve koristite valjak sa šiljcima da bi oslobodili zarobljeni zrak, te dobili idealnu površinu.</a:t>
                      </a:r>
                      <a:endParaRPr lang="en-US" sz="800" b="0" i="0" u="none" strike="noStrike" kern="1200" baseline="0" dirty="0">
                        <a:solidFill>
                          <a:schemeClr val="tx1"/>
                        </a:solidFill>
                        <a:latin typeface="Bostik Office" panose="020B0503040000020004" pitchFamily="34" charset="0"/>
                        <a:ea typeface="+mn-ea"/>
                        <a:cs typeface="+mn-cs"/>
                      </a:endParaRPr>
                    </a:p>
                    <a:p>
                      <a:pPr algn="just">
                        <a:lnSpc>
                          <a:spcPct val="100000"/>
                        </a:lnSpc>
                        <a:spcBef>
                          <a:spcPts val="0"/>
                        </a:spcBef>
                        <a:spcAft>
                          <a:spcPts val="0"/>
                        </a:spcAft>
                      </a:pPr>
                      <a:r>
                        <a:rPr lang="hr-HR" sz="800" b="0" i="0" u="none" strike="noStrike" kern="1200" baseline="0" dirty="0">
                          <a:solidFill>
                            <a:schemeClr val="tx1"/>
                          </a:solidFill>
                          <a:latin typeface="Bostik Office" panose="020B0503040000020004" pitchFamily="34" charset="0"/>
                          <a:ea typeface="+mn-ea"/>
                          <a:cs typeface="+mn-cs"/>
                        </a:rPr>
                        <a:t>Za sve dodatne informacije kontaktirajte naš tehnički odjel.</a:t>
                      </a:r>
                      <a:endParaRPr lang="en-US" sz="800" b="0" i="0" u="none" strike="noStrike" kern="1200" baseline="0" dirty="0">
                        <a:solidFill>
                          <a:schemeClr val="tx1"/>
                        </a:solidFill>
                        <a:latin typeface="Bostik Office" panose="020B0503040000020004" pitchFamily="34" charset="0"/>
                        <a:ea typeface="+mn-ea"/>
                        <a:cs typeface="+mn-cs"/>
                      </a:endParaRPr>
                    </a:p>
                    <a:p>
                      <a:pPr algn="just">
                        <a:lnSpc>
                          <a:spcPct val="100000"/>
                        </a:lnSpc>
                        <a:spcBef>
                          <a:spcPts val="0"/>
                        </a:spcBef>
                        <a:spcAft>
                          <a:spcPts val="0"/>
                        </a:spcAft>
                      </a:pPr>
                      <a:r>
                        <a:rPr lang="hr-HR" sz="800" b="0" i="0" u="none" strike="noStrike" kern="1200" baseline="0" dirty="0">
                          <a:solidFill>
                            <a:schemeClr val="tx1"/>
                          </a:solidFill>
                          <a:latin typeface="Bostik Office" panose="020B0503040000020004" pitchFamily="34" charset="0"/>
                          <a:ea typeface="+mn-ea"/>
                          <a:cs typeface="+mn-cs"/>
                        </a:rPr>
                        <a:t>Zaštitite površinu od naglog sušenja, direktnog sunčevog svjetla</a:t>
                      </a:r>
                      <a:r>
                        <a:rPr lang="en-US" sz="800" b="0" i="0" u="none" strike="noStrike" kern="1200" baseline="0" dirty="0">
                          <a:solidFill>
                            <a:schemeClr val="tx1"/>
                          </a:solidFill>
                          <a:latin typeface="Bostik Office" panose="020B0503040000020004" pitchFamily="34" charset="0"/>
                          <a:ea typeface="+mn-ea"/>
                          <a:cs typeface="+mn-cs"/>
                        </a:rPr>
                        <a:t>, </a:t>
                      </a:r>
                      <a:r>
                        <a:rPr lang="hr-HR" sz="800" b="0" i="0" u="none" strike="noStrike" kern="1200" baseline="0" dirty="0">
                          <a:solidFill>
                            <a:schemeClr val="tx1"/>
                          </a:solidFill>
                          <a:latin typeface="Bostik Office" panose="020B0503040000020004" pitchFamily="34" charset="0"/>
                          <a:ea typeface="+mn-ea"/>
                          <a:cs typeface="+mn-cs"/>
                        </a:rPr>
                        <a:t>pretjeranog provjetravanja (propuh)</a:t>
                      </a:r>
                      <a:r>
                        <a:rPr lang="en-US" sz="800" b="0" i="0" u="none" strike="noStrike" kern="1200" baseline="0" dirty="0">
                          <a:solidFill>
                            <a:schemeClr val="tx1"/>
                          </a:solidFill>
                          <a:latin typeface="Bostik Office" panose="020B0503040000020004" pitchFamily="34" charset="0"/>
                          <a:ea typeface="+mn-ea"/>
                          <a:cs typeface="+mn-cs"/>
                        </a:rPr>
                        <a:t> </a:t>
                      </a:r>
                      <a:r>
                        <a:rPr lang="hr-HR" sz="800" b="0" i="0" u="none" strike="noStrike" kern="1200" baseline="0" dirty="0">
                          <a:solidFill>
                            <a:schemeClr val="tx1"/>
                          </a:solidFill>
                          <a:latin typeface="Bostik Office" panose="020B0503040000020004" pitchFamily="34" charset="0"/>
                          <a:ea typeface="+mn-ea"/>
                          <a:cs typeface="+mn-cs"/>
                        </a:rPr>
                        <a:t>te visokih temperatura u prostoru.</a:t>
                      </a:r>
                      <a:endParaRPr lang="en-US" sz="800" b="0" i="0" u="none" strike="noStrike" kern="1200" baseline="0" dirty="0">
                        <a:solidFill>
                          <a:schemeClr val="tx1"/>
                        </a:solidFill>
                        <a:latin typeface="Bostik Office" panose="020B0503040000020004" pitchFamily="34" charset="0"/>
                        <a:ea typeface="+mn-ea"/>
                        <a:cs typeface="+mn-cs"/>
                      </a:endParaRPr>
                    </a:p>
                    <a:p>
                      <a:pPr algn="just">
                        <a:lnSpc>
                          <a:spcPct val="100000"/>
                        </a:lnSpc>
                        <a:spcBef>
                          <a:spcPts val="0"/>
                        </a:spcBef>
                        <a:spcAft>
                          <a:spcPts val="0"/>
                        </a:spcAft>
                      </a:pPr>
                      <a:r>
                        <a:rPr lang="hr-HR" sz="800" b="0" i="0" u="none" strike="noStrike" kern="1200" baseline="0" dirty="0">
                          <a:solidFill>
                            <a:schemeClr val="tx1"/>
                          </a:solidFill>
                          <a:latin typeface="Bostik Office" panose="020B0503040000020004" pitchFamily="34" charset="0"/>
                          <a:ea typeface="+mn-ea"/>
                          <a:cs typeface="+mn-cs"/>
                        </a:rPr>
                        <a:t>Suprotno</a:t>
                      </a:r>
                      <a:r>
                        <a:rPr lang="en-US" sz="800" b="0" i="0" u="none" strike="noStrike" kern="1200" baseline="0" dirty="0">
                          <a:solidFill>
                            <a:schemeClr val="tx1"/>
                          </a:solidFill>
                          <a:latin typeface="Bostik Office" panose="020B0503040000020004" pitchFamily="34" charset="0"/>
                          <a:ea typeface="+mn-ea"/>
                          <a:cs typeface="+mn-cs"/>
                        </a:rPr>
                        <a:t>, </a:t>
                      </a:r>
                      <a:r>
                        <a:rPr lang="hr-HR" sz="800" b="0" i="0" u="none" strike="noStrike" kern="1200" baseline="0" dirty="0">
                          <a:solidFill>
                            <a:schemeClr val="tx1"/>
                          </a:solidFill>
                          <a:latin typeface="Bostik Office" panose="020B0503040000020004" pitchFamily="34" charset="0"/>
                          <a:ea typeface="+mn-ea"/>
                          <a:cs typeface="+mn-cs"/>
                        </a:rPr>
                        <a:t>slabo provjetravanje i niske temperatura značajno će produžiti vrijeme sušenja</a:t>
                      </a:r>
                      <a:r>
                        <a:rPr lang="en-US" sz="800" b="0" i="0" u="none" strike="noStrike" kern="1200" baseline="0" dirty="0">
                          <a:solidFill>
                            <a:schemeClr val="tx1"/>
                          </a:solidFill>
                          <a:latin typeface="Bostik Office" panose="020B0503040000020004" pitchFamily="34" charset="0"/>
                          <a:ea typeface="+mn-ea"/>
                          <a:cs typeface="+mn-cs"/>
                        </a:rPr>
                        <a:t>. </a:t>
                      </a:r>
                      <a:r>
                        <a:rPr lang="hr-HR" sz="800" b="0" i="0" u="none" strike="noStrike" kern="1200" baseline="0" dirty="0">
                          <a:solidFill>
                            <a:schemeClr val="tx1"/>
                          </a:solidFill>
                          <a:latin typeface="Bostik Office" panose="020B0503040000020004" pitchFamily="34" charset="0"/>
                          <a:ea typeface="+mn-ea"/>
                          <a:cs typeface="+mn-cs"/>
                        </a:rPr>
                        <a:t>Ne polagati podne obloge dok mase za niveliranje nisu u potpunosti suhe</a:t>
                      </a:r>
                      <a:r>
                        <a:rPr lang="en-US" sz="800" b="0" i="0" u="none" strike="noStrike" kern="1200" baseline="0" dirty="0">
                          <a:solidFill>
                            <a:schemeClr val="tx1"/>
                          </a:solidFill>
                          <a:latin typeface="Bostik Office" panose="020B0503040000020004" pitchFamily="34" charset="0"/>
                          <a:ea typeface="+mn-ea"/>
                          <a:cs typeface="+mn-cs"/>
                        </a:rPr>
                        <a:t>.</a:t>
                      </a:r>
                      <a:endParaRPr lang="fr-FR" sz="900" dirty="0">
                        <a:solidFill>
                          <a:schemeClr val="tx1"/>
                        </a:solidFill>
                        <a:latin typeface="+mn-lt"/>
                        <a:ea typeface="Calibri" panose="020F0502020204030204" pitchFamily="34" charset="0"/>
                        <a:cs typeface="Times New Roman" panose="02020603050405020304" pitchFamily="18" charset="0"/>
                      </a:endParaRPr>
                    </a:p>
                    <a:p>
                      <a:pPr algn="just">
                        <a:lnSpc>
                          <a:spcPct val="100000"/>
                        </a:lnSpc>
                        <a:spcBef>
                          <a:spcPts val="0"/>
                        </a:spcBef>
                        <a:spcAft>
                          <a:spcPts val="0"/>
                        </a:spcAft>
                      </a:pPr>
                      <a:endParaRPr lang="fr-FR" sz="900" dirty="0">
                        <a:solidFill>
                          <a:schemeClr val="tx1"/>
                        </a:solidFill>
                        <a:latin typeface="+mn-lt"/>
                        <a:ea typeface="Calibri" panose="020F0502020204030204" pitchFamily="34" charset="0"/>
                        <a:cs typeface="Times New Roman" panose="02020603050405020304" pitchFamily="18" charset="0"/>
                      </a:endParaRPr>
                    </a:p>
                    <a:p>
                      <a:pPr marL="0" indent="0" algn="just">
                        <a:lnSpc>
                          <a:spcPct val="100000"/>
                        </a:lnSpc>
                        <a:spcBef>
                          <a:spcPts val="0"/>
                        </a:spcBef>
                        <a:spcAft>
                          <a:spcPts val="0"/>
                        </a:spcAft>
                        <a:buFontTx/>
                        <a:buNone/>
                      </a:pPr>
                      <a:endParaRPr lang="fr-FR" sz="900" dirty="0"/>
                    </a:p>
                    <a:p>
                      <a:pPr marL="0" indent="0" algn="just">
                        <a:lnSpc>
                          <a:spcPct val="100000"/>
                        </a:lnSpc>
                        <a:spcBef>
                          <a:spcPts val="0"/>
                        </a:spcBef>
                        <a:spcAft>
                          <a:spcPts val="0"/>
                        </a:spcAft>
                        <a:buFontTx/>
                        <a:buNone/>
                      </a:pPr>
                      <a:endParaRPr lang="fr-FR" sz="900" dirty="0"/>
                    </a:p>
                    <a:p>
                      <a:pPr marL="0" indent="0" algn="just">
                        <a:lnSpc>
                          <a:spcPct val="100000"/>
                        </a:lnSpc>
                        <a:spcBef>
                          <a:spcPts val="0"/>
                        </a:spcBef>
                        <a:spcAft>
                          <a:spcPts val="0"/>
                        </a:spcAft>
                        <a:buFontTx/>
                        <a:buNone/>
                      </a:pPr>
                      <a:endParaRPr lang="fr-FR" sz="900" dirty="0"/>
                    </a:p>
                    <a:p>
                      <a:pPr marL="0" indent="0" algn="just">
                        <a:lnSpc>
                          <a:spcPct val="100000"/>
                        </a:lnSpc>
                        <a:spcBef>
                          <a:spcPts val="0"/>
                        </a:spcBef>
                        <a:spcAft>
                          <a:spcPts val="0"/>
                        </a:spcAft>
                        <a:buFontTx/>
                        <a:buNone/>
                      </a:pPr>
                      <a:endParaRPr lang="fr-FR"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fr-FR" sz="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603625">
                <a:tc vMerge="1">
                  <a:txBody>
                    <a:bodyPr/>
                    <a:lstStyle/>
                    <a:p>
                      <a:pPr algn="just">
                        <a:lnSpc>
                          <a:spcPct val="115000"/>
                        </a:lnSpc>
                        <a:spcBef>
                          <a:spcPts val="0"/>
                        </a:spcBef>
                        <a:spcAft>
                          <a:spcPts val="0"/>
                        </a:spcAft>
                      </a:pPr>
                      <a:endParaRPr lang="fr-FR" sz="900" dirty="0">
                        <a:latin typeface="+mn-lt"/>
                        <a:ea typeface="Calibri" panose="020F0502020204030204" pitchFamily="34"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98750">
                <a:tc vMerge="1">
                  <a:txBody>
                    <a:bodyPr/>
                    <a:lstStyle/>
                    <a:p>
                      <a:pPr algn="just"/>
                      <a:endParaRPr lang="fr-FR" sz="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800" dirty="0">
                        <a:effectLst/>
                        <a:latin typeface="Calibri" panose="020F0502020204030204" pitchFamily="34"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496695">
                <a:tc vMerge="1">
                  <a:txBody>
                    <a:bodyPr/>
                    <a:lstStyle/>
                    <a:p>
                      <a:pPr marL="0" marR="0" lvl="0" indent="0" algn="just" defTabSz="755934" rtl="0" eaLnBrk="1" fontAlgn="auto" latinLnBrk="0" hangingPunct="1">
                        <a:lnSpc>
                          <a:spcPct val="100000"/>
                        </a:lnSpc>
                        <a:spcBef>
                          <a:spcPts val="0"/>
                        </a:spcBef>
                        <a:spcAft>
                          <a:spcPts val="0"/>
                        </a:spcAft>
                        <a:buClrTx/>
                        <a:buSzTx/>
                        <a:buFontTx/>
                        <a:buNone/>
                        <a:tabLst/>
                        <a:defRPr/>
                      </a:pPr>
                      <a:endParaRPr lang="fr-FR"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5045039">
                <a:tc vMerge="1">
                  <a:txBody>
                    <a:bodyPr/>
                    <a:lstStyle/>
                    <a:p>
                      <a:pPr>
                        <a:lnSpc>
                          <a:spcPct val="115000"/>
                        </a:lnSpc>
                        <a:spcBef>
                          <a:spcPts val="0"/>
                        </a:spcBef>
                        <a:spcAft>
                          <a:spcPts val="0"/>
                        </a:spcAft>
                      </a:pPr>
                      <a:endParaRPr lang="fr-FR"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3"/>
                  </a:ext>
                </a:extLst>
              </a:tr>
            </a:tbl>
          </a:graphicData>
        </a:graphic>
      </p:graphicFrame>
      <p:graphicFrame>
        <p:nvGraphicFramePr>
          <p:cNvPr id="21" name="Tableau 20"/>
          <p:cNvGraphicFramePr>
            <a:graphicFrameLocks noGrp="1"/>
          </p:cNvGraphicFramePr>
          <p:nvPr>
            <p:extLst>
              <p:ext uri="{D42A27DB-BD31-4B8C-83A1-F6EECF244321}">
                <p14:modId xmlns:p14="http://schemas.microsoft.com/office/powerpoint/2010/main" val="3813601792"/>
              </p:ext>
            </p:extLst>
          </p:nvPr>
        </p:nvGraphicFramePr>
        <p:xfrm>
          <a:off x="3943331" y="5892322"/>
          <a:ext cx="3127595" cy="642168"/>
        </p:xfrm>
        <a:graphic>
          <a:graphicData uri="http://schemas.openxmlformats.org/drawingml/2006/table">
            <a:tbl>
              <a:tblPr firstRow="1" bandRow="1">
                <a:tableStyleId>{2D5ABB26-0587-4C30-8999-92F81FD0307C}</a:tableStyleId>
              </a:tblPr>
              <a:tblGrid>
                <a:gridCol w="783754">
                  <a:extLst>
                    <a:ext uri="{9D8B030D-6E8A-4147-A177-3AD203B41FA5}">
                      <a16:colId xmlns:a16="http://schemas.microsoft.com/office/drawing/2014/main" val="20000"/>
                    </a:ext>
                  </a:extLst>
                </a:gridCol>
                <a:gridCol w="864286">
                  <a:extLst>
                    <a:ext uri="{9D8B030D-6E8A-4147-A177-3AD203B41FA5}">
                      <a16:colId xmlns:a16="http://schemas.microsoft.com/office/drawing/2014/main" val="20001"/>
                    </a:ext>
                  </a:extLst>
                </a:gridCol>
                <a:gridCol w="498383">
                  <a:extLst>
                    <a:ext uri="{9D8B030D-6E8A-4147-A177-3AD203B41FA5}">
                      <a16:colId xmlns:a16="http://schemas.microsoft.com/office/drawing/2014/main" val="20002"/>
                    </a:ext>
                  </a:extLst>
                </a:gridCol>
                <a:gridCol w="981172">
                  <a:extLst>
                    <a:ext uri="{9D8B030D-6E8A-4147-A177-3AD203B41FA5}">
                      <a16:colId xmlns:a16="http://schemas.microsoft.com/office/drawing/2014/main" val="20003"/>
                    </a:ext>
                  </a:extLst>
                </a:gridCol>
              </a:tblGrid>
              <a:tr h="231704">
                <a:tc>
                  <a:txBody>
                    <a:bodyPr/>
                    <a:lstStyle/>
                    <a:p>
                      <a:pPr algn="ctr"/>
                      <a:r>
                        <a:rPr lang="fr-FR" sz="900" b="1" dirty="0">
                          <a:solidFill>
                            <a:schemeClr val="bg1"/>
                          </a:solidFill>
                        </a:rPr>
                        <a:t>Code</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a:r>
                        <a:rPr lang="fr-FR" sz="900" b="1" dirty="0">
                          <a:solidFill>
                            <a:schemeClr val="bg1"/>
                          </a:solidFill>
                        </a:rPr>
                        <a:t>UC</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a:r>
                        <a:rPr lang="fr-FR" sz="900" b="1" dirty="0">
                          <a:solidFill>
                            <a:schemeClr val="bg1"/>
                          </a:solidFill>
                        </a:rPr>
                        <a:t>PCB</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a:r>
                        <a:rPr lang="fr-FR" sz="900" b="1" dirty="0">
                          <a:solidFill>
                            <a:schemeClr val="bg1"/>
                          </a:solidFill>
                        </a:rPr>
                        <a:t>GENCOD</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10000"/>
                  </a:ext>
                </a:extLst>
              </a:tr>
              <a:tr h="220899">
                <a:tc>
                  <a:txBody>
                    <a:bodyPr/>
                    <a:lstStyle/>
                    <a:p>
                      <a:pPr algn="ctr">
                        <a:lnSpc>
                          <a:spcPct val="115000"/>
                        </a:lnSpc>
                        <a:spcBef>
                          <a:spcPts val="50"/>
                        </a:spcBef>
                        <a:spcAft>
                          <a:spcPts val="0"/>
                        </a:spcAft>
                      </a:pPr>
                      <a:r>
                        <a:rPr lang="fr-FR" sz="800" kern="0" spc="-42" dirty="0">
                          <a:latin typeface="Bostik Office"/>
                        </a:rPr>
                        <a:t>306154</a:t>
                      </a:r>
                      <a:r>
                        <a:rPr lang="hr-HR" sz="800" kern="0" spc="-42" dirty="0">
                          <a:latin typeface="Bostik Office"/>
                        </a:rPr>
                        <a:t>73</a:t>
                      </a:r>
                      <a:endParaRPr lang="en-US" sz="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50"/>
                        </a:spcBef>
                        <a:spcAft>
                          <a:spcPts val="0"/>
                        </a:spcAft>
                      </a:pPr>
                      <a:r>
                        <a:rPr lang="en-US" sz="800" dirty="0">
                          <a:effectLst/>
                          <a:latin typeface="+mn-lt"/>
                          <a:ea typeface="Calibri" panose="020F0502020204030204" pitchFamily="34" charset="0"/>
                          <a:cs typeface="Times New Roman" panose="02020603050405020304" pitchFamily="18" charset="0"/>
                        </a:rPr>
                        <a:t>25 kg</a:t>
                      </a: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50"/>
                        </a:spcBef>
                        <a:spcAft>
                          <a:spcPts val="0"/>
                        </a:spcAft>
                      </a:pPr>
                      <a:r>
                        <a:rPr lang="en-US" sz="800" dirty="0">
                          <a:effectLst/>
                          <a:latin typeface="+mn-lt"/>
                          <a:ea typeface="Calibri" panose="020F0502020204030204" pitchFamily="34" charset="0"/>
                          <a:cs typeface="Times New Roman" panose="02020603050405020304" pitchFamily="18" charset="0"/>
                        </a:rPr>
                        <a:t>1</a:t>
                      </a: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50"/>
                        </a:spcBef>
                        <a:spcAft>
                          <a:spcPts val="0"/>
                        </a:spcAft>
                      </a:pPr>
                      <a:endParaRPr lang="en-US" sz="800" dirty="0">
                        <a:effectLst/>
                        <a:latin typeface="+mn-lt"/>
                        <a:ea typeface="Calibri" panose="020F0502020204030204" pitchFamily="34" charset="0"/>
                        <a:cs typeface="Times New Roman" panose="02020603050405020304" pitchFamily="18" charset="0"/>
                      </a:endParaRPr>
                    </a:p>
                    <a:p>
                      <a:pPr algn="ctr" defTabSz="412812" hangingPunct="0">
                        <a:defRPr/>
                      </a:pPr>
                      <a:endParaRPr lang="fr-FR" sz="800" kern="0" spc="-42" dirty="0">
                        <a:latin typeface="Bostik Office"/>
                      </a:endParaRPr>
                    </a:p>
                    <a:p>
                      <a:pPr algn="ctr">
                        <a:lnSpc>
                          <a:spcPct val="115000"/>
                        </a:lnSpc>
                        <a:spcBef>
                          <a:spcPts val="50"/>
                        </a:spcBef>
                        <a:spcAft>
                          <a:spcPts val="0"/>
                        </a:spcAft>
                      </a:pPr>
                      <a:endParaRPr lang="en-US" sz="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23" name="Rectangle 22"/>
          <p:cNvSpPr/>
          <p:nvPr/>
        </p:nvSpPr>
        <p:spPr>
          <a:xfrm>
            <a:off x="3876931" y="7252873"/>
            <a:ext cx="3193995" cy="678040"/>
          </a:xfrm>
          <a:prstGeom prst="rect">
            <a:avLst/>
          </a:prstGeom>
          <a:noFill/>
          <a:ln>
            <a:solidFill>
              <a:srgbClr val="BFB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1" dirty="0">
                <a:solidFill>
                  <a:schemeClr val="tx1"/>
                </a:solidFill>
              </a:rPr>
              <a:t>SAFETY</a:t>
            </a:r>
          </a:p>
          <a:p>
            <a:endParaRPr lang="en-US" sz="900" b="1" dirty="0">
              <a:solidFill>
                <a:schemeClr val="tx1"/>
              </a:solidFill>
            </a:endParaRPr>
          </a:p>
          <a:p>
            <a:r>
              <a:rPr lang="en-US" sz="900" b="1" dirty="0">
                <a:solidFill>
                  <a:schemeClr val="tx1"/>
                </a:solidFill>
              </a:rPr>
              <a:t>For more details, consult the safety data sheet on </a:t>
            </a:r>
            <a:r>
              <a:rPr lang="fr-FR" sz="900" u="sng" dirty="0">
                <a:hlinkClick r:id="rId2"/>
              </a:rPr>
              <a:t>https://bostiksds.thewercs.com/default.aspx</a:t>
            </a:r>
            <a:r>
              <a:rPr lang="fr-FR" sz="900" dirty="0">
                <a:solidFill>
                  <a:schemeClr val="tx1"/>
                </a:solidFill>
              </a:rPr>
              <a:t> </a:t>
            </a:r>
          </a:p>
        </p:txBody>
      </p:sp>
      <p:sp>
        <p:nvSpPr>
          <p:cNvPr id="25" name="Rectangle 24"/>
          <p:cNvSpPr/>
          <p:nvPr/>
        </p:nvSpPr>
        <p:spPr>
          <a:xfrm>
            <a:off x="3876932" y="8040594"/>
            <a:ext cx="3193994" cy="1099318"/>
          </a:xfrm>
          <a:prstGeom prst="rect">
            <a:avLst/>
          </a:prstGeom>
          <a:solidFill>
            <a:srgbClr val="BFBFBF"/>
          </a:solidFill>
          <a:ln>
            <a:solidFill>
              <a:srgbClr val="BFB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755934">
              <a:defRPr/>
            </a:pPr>
            <a:r>
              <a:rPr lang="en-US" sz="500" i="1" dirty="0">
                <a:solidFill>
                  <a:schemeClr val="tx1"/>
                </a:solidFill>
              </a:rPr>
              <a:t>The information given and recommendations made herein are based on </a:t>
            </a:r>
            <a:r>
              <a:rPr lang="en-US" sz="500" i="1" dirty="0" err="1">
                <a:solidFill>
                  <a:schemeClr val="tx1"/>
                </a:solidFill>
              </a:rPr>
              <a:t>Bostik’s</a:t>
            </a:r>
            <a:r>
              <a:rPr lang="en-US" sz="500" i="1" dirty="0">
                <a:solidFill>
                  <a:schemeClr val="tx1"/>
                </a:solidFill>
              </a:rPr>
              <a:t> research only and are not guaranteed to be accurate. The performance of the product, its shelf life, and application characteristics will depend on many variables, including the kind of materials to which the product will be applied, the environment in which the product is stored or applied, and the equipment used for application. Any change in any of these variables can affect the product’s performance. It is the buyer’s obligation, prior to using the product, to test the suitability of the product for an intended use under the conditions that will exist at the time of the intended use. </a:t>
            </a:r>
            <a:r>
              <a:rPr lang="en-US" sz="500" i="1" dirty="0" err="1">
                <a:solidFill>
                  <a:schemeClr val="tx1"/>
                </a:solidFill>
              </a:rPr>
              <a:t>Bostik</a:t>
            </a:r>
            <a:r>
              <a:rPr lang="en-US" sz="500" i="1" dirty="0">
                <a:solidFill>
                  <a:schemeClr val="tx1"/>
                </a:solidFill>
              </a:rPr>
              <a:t> does not warrant the product’s suitability for any particular application. The product is sold pursuant to </a:t>
            </a:r>
            <a:r>
              <a:rPr lang="en-US" sz="500" i="1" dirty="0" err="1">
                <a:solidFill>
                  <a:schemeClr val="tx1"/>
                </a:solidFill>
              </a:rPr>
              <a:t>Bostik’s</a:t>
            </a:r>
            <a:r>
              <a:rPr lang="en-US" sz="500" i="1" dirty="0">
                <a:solidFill>
                  <a:schemeClr val="tx1"/>
                </a:solidFill>
              </a:rPr>
              <a:t> Terms and Conditions of Sale that accompanies the product at the time of sale. Nothing contained herein shall be construed to imply the nonexistence of any relevant patents or to constitute permission, inducement, or recommendation to practice any invention covered by any patent, without authority from the owner of the pat</a:t>
            </a:r>
            <a:endParaRPr lang="en-US" sz="500" dirty="0">
              <a:solidFill>
                <a:schemeClr val="tx1"/>
              </a:solidFill>
              <a:ea typeface="Calibri" panose="020F0502020204030204" pitchFamily="34" charset="0"/>
              <a:cs typeface="Times New Roman" panose="02020603050405020304" pitchFamily="18" charset="0"/>
            </a:endParaRPr>
          </a:p>
        </p:txBody>
      </p:sp>
      <p:graphicFrame>
        <p:nvGraphicFramePr>
          <p:cNvPr id="13" name="Tableau 12"/>
          <p:cNvGraphicFramePr>
            <a:graphicFrameLocks noGrp="1"/>
          </p:cNvGraphicFramePr>
          <p:nvPr>
            <p:extLst>
              <p:ext uri="{D42A27DB-BD31-4B8C-83A1-F6EECF244321}">
                <p14:modId xmlns:p14="http://schemas.microsoft.com/office/powerpoint/2010/main" val="420275243"/>
              </p:ext>
            </p:extLst>
          </p:nvPr>
        </p:nvGraphicFramePr>
        <p:xfrm>
          <a:off x="488125" y="283053"/>
          <a:ext cx="3161791" cy="306065"/>
        </p:xfrm>
        <a:graphic>
          <a:graphicData uri="http://schemas.openxmlformats.org/drawingml/2006/table">
            <a:tbl>
              <a:tblPr firstRow="1" firstCol="1" bandRow="1"/>
              <a:tblGrid>
                <a:gridCol w="3161791">
                  <a:extLst>
                    <a:ext uri="{9D8B030D-6E8A-4147-A177-3AD203B41FA5}">
                      <a16:colId xmlns:a16="http://schemas.microsoft.com/office/drawing/2014/main" val="20000"/>
                    </a:ext>
                  </a:extLst>
                </a:gridCol>
              </a:tblGrid>
              <a:tr h="306065">
                <a:tc>
                  <a:txBody>
                    <a:bodyPr/>
                    <a:lstStyle/>
                    <a:p>
                      <a:pPr marL="0" marR="0" lvl="0" indent="0" algn="just" defTabSz="755934" rtl="0" eaLnBrk="1" fontAlgn="auto" latinLnBrk="0" hangingPunct="1">
                        <a:lnSpc>
                          <a:spcPct val="100000"/>
                        </a:lnSpc>
                        <a:spcBef>
                          <a:spcPts val="0"/>
                        </a:spcBef>
                        <a:spcAft>
                          <a:spcPts val="0"/>
                        </a:spcAft>
                        <a:buClrTx/>
                        <a:buSzTx/>
                        <a:buFontTx/>
                        <a:buNone/>
                        <a:tabLst/>
                        <a:defRPr/>
                      </a:pPr>
                      <a:r>
                        <a:rPr lang="hr-HR" sz="1100" b="1" dirty="0">
                          <a:solidFill>
                            <a:schemeClr val="bg1"/>
                          </a:solidFill>
                          <a:effectLst/>
                          <a:latin typeface="Bostik Office"/>
                          <a:cs typeface="Times New Roman" panose="02020603050405020304" pitchFamily="18" charset="0"/>
                        </a:rPr>
                        <a:t>PRIPREMA PODLOGE</a:t>
                      </a:r>
                      <a:endParaRPr lang="fr-FR" sz="1100" dirty="0">
                        <a:solidFill>
                          <a:schemeClr val="bg1"/>
                        </a:solidFill>
                        <a:effectLst/>
                        <a:latin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BFBFBF"/>
                    </a:solidFill>
                  </a:tcPr>
                </a:tc>
                <a:extLst>
                  <a:ext uri="{0D108BD9-81ED-4DB2-BD59-A6C34878D82A}">
                    <a16:rowId xmlns:a16="http://schemas.microsoft.com/office/drawing/2014/main" val="10000"/>
                  </a:ext>
                </a:extLst>
              </a:tr>
            </a:tbl>
          </a:graphicData>
        </a:graphic>
      </p:graphicFrame>
      <p:graphicFrame>
        <p:nvGraphicFramePr>
          <p:cNvPr id="14" name="Tableau 13"/>
          <p:cNvGraphicFramePr>
            <a:graphicFrameLocks noGrp="1"/>
          </p:cNvGraphicFramePr>
          <p:nvPr>
            <p:extLst>
              <p:ext uri="{D42A27DB-BD31-4B8C-83A1-F6EECF244321}">
                <p14:modId xmlns:p14="http://schemas.microsoft.com/office/powerpoint/2010/main" val="322052866"/>
              </p:ext>
            </p:extLst>
          </p:nvPr>
        </p:nvGraphicFramePr>
        <p:xfrm>
          <a:off x="3931127" y="2004000"/>
          <a:ext cx="3192239" cy="307282"/>
        </p:xfrm>
        <a:graphic>
          <a:graphicData uri="http://schemas.openxmlformats.org/drawingml/2006/table">
            <a:tbl>
              <a:tblPr firstRow="1" firstCol="1" bandRow="1"/>
              <a:tblGrid>
                <a:gridCol w="3192239">
                  <a:extLst>
                    <a:ext uri="{9D8B030D-6E8A-4147-A177-3AD203B41FA5}">
                      <a16:colId xmlns:a16="http://schemas.microsoft.com/office/drawing/2014/main" val="20000"/>
                    </a:ext>
                  </a:extLst>
                </a:gridCol>
              </a:tblGrid>
              <a:tr h="307282">
                <a:tc>
                  <a:txBody>
                    <a:bodyPr/>
                    <a:lstStyle/>
                    <a:p>
                      <a:pPr marL="0" marR="0" lvl="0" indent="0" algn="l" defTabSz="755934" rtl="0" eaLnBrk="1" fontAlgn="auto" latinLnBrk="0" hangingPunct="1">
                        <a:lnSpc>
                          <a:spcPct val="115000"/>
                        </a:lnSpc>
                        <a:spcBef>
                          <a:spcPts val="0"/>
                        </a:spcBef>
                        <a:spcAft>
                          <a:spcPts val="0"/>
                        </a:spcAft>
                        <a:buClrTx/>
                        <a:buSzTx/>
                        <a:buFontTx/>
                        <a:buNone/>
                        <a:tabLst/>
                        <a:defRPr/>
                      </a:pPr>
                      <a:r>
                        <a:rPr lang="hr-HR" sz="1100" b="1" dirty="0">
                          <a:solidFill>
                            <a:srgbClr val="FFFFFF"/>
                          </a:solidFill>
                          <a:effectLst/>
                          <a:latin typeface="Bostik Office"/>
                          <a:cs typeface="Times New Roman" panose="02020603050405020304" pitchFamily="18" charset="0"/>
                        </a:rPr>
                        <a:t>POTROŠNJA</a:t>
                      </a:r>
                      <a:endParaRPr lang="fr-FR" sz="1100" dirty="0">
                        <a:effectLst/>
                        <a:latin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BFBFBF"/>
                    </a:solidFill>
                  </a:tcPr>
                </a:tc>
                <a:extLst>
                  <a:ext uri="{0D108BD9-81ED-4DB2-BD59-A6C34878D82A}">
                    <a16:rowId xmlns:a16="http://schemas.microsoft.com/office/drawing/2014/main" val="10000"/>
                  </a:ext>
                </a:extLst>
              </a:tr>
            </a:tbl>
          </a:graphicData>
        </a:graphic>
      </p:graphicFrame>
      <p:graphicFrame>
        <p:nvGraphicFramePr>
          <p:cNvPr id="15" name="Tableau 14"/>
          <p:cNvGraphicFramePr>
            <a:graphicFrameLocks noGrp="1"/>
          </p:cNvGraphicFramePr>
          <p:nvPr>
            <p:extLst>
              <p:ext uri="{D42A27DB-BD31-4B8C-83A1-F6EECF244321}">
                <p14:modId xmlns:p14="http://schemas.microsoft.com/office/powerpoint/2010/main" val="3085522677"/>
              </p:ext>
            </p:extLst>
          </p:nvPr>
        </p:nvGraphicFramePr>
        <p:xfrm>
          <a:off x="3947980" y="2746531"/>
          <a:ext cx="3158534" cy="314233"/>
        </p:xfrm>
        <a:graphic>
          <a:graphicData uri="http://schemas.openxmlformats.org/drawingml/2006/table">
            <a:tbl>
              <a:tblPr firstRow="1" firstCol="1" bandRow="1"/>
              <a:tblGrid>
                <a:gridCol w="3158534">
                  <a:extLst>
                    <a:ext uri="{9D8B030D-6E8A-4147-A177-3AD203B41FA5}">
                      <a16:colId xmlns:a16="http://schemas.microsoft.com/office/drawing/2014/main" val="20000"/>
                    </a:ext>
                  </a:extLst>
                </a:gridCol>
              </a:tblGrid>
              <a:tr h="314233">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100" b="1" dirty="0">
                          <a:solidFill>
                            <a:srgbClr val="FFFFFF"/>
                          </a:solidFill>
                          <a:effectLst/>
                          <a:latin typeface="Bostik Office"/>
                          <a:cs typeface="Times New Roman" panose="02020603050405020304" pitchFamily="18" charset="0"/>
                        </a:rPr>
                        <a:t>S</a:t>
                      </a:r>
                      <a:r>
                        <a:rPr lang="hr-HR" sz="1100" b="1" dirty="0">
                          <a:solidFill>
                            <a:srgbClr val="FFFFFF"/>
                          </a:solidFill>
                          <a:effectLst/>
                          <a:latin typeface="Bostik Office"/>
                          <a:cs typeface="Times New Roman" panose="02020603050405020304" pitchFamily="18" charset="0"/>
                        </a:rPr>
                        <a:t>KLADIŠTENJE</a:t>
                      </a:r>
                      <a:endParaRPr lang="fr-FR" sz="1100" dirty="0">
                        <a:effectLst/>
                        <a:latin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BFBFBF"/>
                    </a:solidFill>
                  </a:tcPr>
                </a:tc>
                <a:extLst>
                  <a:ext uri="{0D108BD9-81ED-4DB2-BD59-A6C34878D82A}">
                    <a16:rowId xmlns:a16="http://schemas.microsoft.com/office/drawing/2014/main" val="10000"/>
                  </a:ext>
                </a:extLst>
              </a:tr>
            </a:tbl>
          </a:graphicData>
        </a:graphic>
      </p:graphicFrame>
      <p:graphicFrame>
        <p:nvGraphicFramePr>
          <p:cNvPr id="17" name="Tableau 16"/>
          <p:cNvGraphicFramePr>
            <a:graphicFrameLocks noGrp="1"/>
          </p:cNvGraphicFramePr>
          <p:nvPr>
            <p:extLst>
              <p:ext uri="{D42A27DB-BD31-4B8C-83A1-F6EECF244321}">
                <p14:modId xmlns:p14="http://schemas.microsoft.com/office/powerpoint/2010/main" val="1720431428"/>
              </p:ext>
            </p:extLst>
          </p:nvPr>
        </p:nvGraphicFramePr>
        <p:xfrm>
          <a:off x="3967089" y="4353128"/>
          <a:ext cx="3119305" cy="320165"/>
        </p:xfrm>
        <a:graphic>
          <a:graphicData uri="http://schemas.openxmlformats.org/drawingml/2006/table">
            <a:tbl>
              <a:tblPr firstRow="1" firstCol="1" bandRow="1"/>
              <a:tblGrid>
                <a:gridCol w="3119305">
                  <a:extLst>
                    <a:ext uri="{9D8B030D-6E8A-4147-A177-3AD203B41FA5}">
                      <a16:colId xmlns:a16="http://schemas.microsoft.com/office/drawing/2014/main" val="20000"/>
                    </a:ext>
                  </a:extLst>
                </a:gridCol>
              </a:tblGrid>
              <a:tr h="320165">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hr-HR" sz="1100" b="1" dirty="0">
                          <a:solidFill>
                            <a:srgbClr val="FFFFFF"/>
                          </a:solidFill>
                          <a:effectLst/>
                          <a:latin typeface="+mn-lt"/>
                          <a:cs typeface="Times New Roman" panose="02020603050405020304" pitchFamily="18" charset="0"/>
                        </a:rPr>
                        <a:t>NAPOMENE</a:t>
                      </a:r>
                      <a:endParaRPr lang="fr-FR" sz="1100" dirty="0">
                        <a:effectLst/>
                        <a:latin typeface="+mn-lt"/>
                        <a:cs typeface="Times New Roman" panose="02020603050405020304" pitchFamily="18" charset="0"/>
                      </a:endParaRPr>
                    </a:p>
                  </a:txBody>
                  <a:tcPr marL="68580" marR="68580" marT="0" marB="0" anchor="ctr">
                    <a:lnL>
                      <a:noFill/>
                    </a:lnL>
                    <a:lnR>
                      <a:noFill/>
                    </a:lnR>
                    <a:lnT>
                      <a:noFill/>
                    </a:lnT>
                    <a:lnB>
                      <a:noFill/>
                    </a:lnB>
                    <a:solidFill>
                      <a:srgbClr val="BFBFBF"/>
                    </a:solidFill>
                  </a:tcPr>
                </a:tc>
                <a:extLst>
                  <a:ext uri="{0D108BD9-81ED-4DB2-BD59-A6C34878D82A}">
                    <a16:rowId xmlns:a16="http://schemas.microsoft.com/office/drawing/2014/main" val="10000"/>
                  </a:ext>
                </a:extLst>
              </a:tr>
            </a:tbl>
          </a:graphicData>
        </a:graphic>
      </p:graphicFrame>
      <p:graphicFrame>
        <p:nvGraphicFramePr>
          <p:cNvPr id="18" name="Tableau 17"/>
          <p:cNvGraphicFramePr>
            <a:graphicFrameLocks noGrp="1"/>
          </p:cNvGraphicFramePr>
          <p:nvPr>
            <p:extLst>
              <p:ext uri="{D42A27DB-BD31-4B8C-83A1-F6EECF244321}">
                <p14:modId xmlns:p14="http://schemas.microsoft.com/office/powerpoint/2010/main" val="3636987123"/>
              </p:ext>
            </p:extLst>
          </p:nvPr>
        </p:nvGraphicFramePr>
        <p:xfrm>
          <a:off x="3962399" y="3496013"/>
          <a:ext cx="3179702" cy="333127"/>
        </p:xfrm>
        <a:graphic>
          <a:graphicData uri="http://schemas.openxmlformats.org/drawingml/2006/table">
            <a:tbl>
              <a:tblPr firstRow="1" firstCol="1" bandRow="1"/>
              <a:tblGrid>
                <a:gridCol w="3179702">
                  <a:extLst>
                    <a:ext uri="{9D8B030D-6E8A-4147-A177-3AD203B41FA5}">
                      <a16:colId xmlns:a16="http://schemas.microsoft.com/office/drawing/2014/main" val="20000"/>
                    </a:ext>
                  </a:extLst>
                </a:gridCol>
              </a:tblGrid>
              <a:tr h="333127">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hr-HR" sz="1100" b="1" dirty="0">
                          <a:solidFill>
                            <a:srgbClr val="FFFFFF"/>
                          </a:solidFill>
                          <a:effectLst/>
                          <a:latin typeface="+mn-lt"/>
                          <a:cs typeface="Times New Roman" panose="02020603050405020304" pitchFamily="18" charset="0"/>
                        </a:rPr>
                        <a:t>ČIŠĆENJE</a:t>
                      </a:r>
                      <a:endParaRPr lang="fr-FR" sz="1100" dirty="0">
                        <a:effectLst/>
                        <a:latin typeface="+mn-lt"/>
                        <a:cs typeface="Times New Roman" panose="02020603050405020304" pitchFamily="18" charset="0"/>
                      </a:endParaRPr>
                    </a:p>
                  </a:txBody>
                  <a:tcPr marL="68580" marR="68580" marT="0" marB="0" anchor="ctr">
                    <a:lnL>
                      <a:noFill/>
                    </a:lnL>
                    <a:lnR>
                      <a:noFill/>
                    </a:lnR>
                    <a:lnT>
                      <a:noFill/>
                    </a:lnT>
                    <a:lnB>
                      <a:noFill/>
                    </a:lnB>
                    <a:solidFill>
                      <a:srgbClr val="BFBFBF"/>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234864835"/>
      </p:ext>
    </p:extLst>
  </p:cSld>
  <p:clrMapOvr>
    <a:masterClrMapping/>
  </p:clrMapOvr>
</p:sld>
</file>

<file path=ppt/theme/theme1.xml><?xml version="1.0" encoding="utf-8"?>
<a:theme xmlns:a="http://schemas.openxmlformats.org/drawingml/2006/main" name="1">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ersonnalisé 1">
      <a:majorFont>
        <a:latin typeface="Bostik office"/>
        <a:ea typeface=""/>
        <a:cs typeface=""/>
      </a:majorFont>
      <a:minorFont>
        <a:latin typeface="Bostik office"/>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bwMode="auto">
        <a:noFill/>
        <a:ln w="9525">
          <a:noFill/>
          <a:miter lim="800000"/>
          <a:headEnd/>
          <a:tailEnd/>
        </a:ln>
      </a:spPr>
      <a:bodyPr rot="0" vert="horz" wrap="square" lIns="98694" tIns="49347" rIns="98694" bIns="49347" anchor="t" anchorCtr="0" upright="1">
        <a:noAutofit/>
      </a:bodyPr>
      <a:lstStyle>
        <a:defPPr algn="ctr">
          <a:lnSpc>
            <a:spcPct val="115000"/>
          </a:lnSpc>
          <a:spcAft>
            <a:spcPts val="0"/>
          </a:spcAft>
          <a:defRPr sz="1295" b="1" cap="all" dirty="0">
            <a:solidFill>
              <a:srgbClr val="A2BD30"/>
            </a:solidFill>
            <a:effectLst/>
            <a:latin typeface="Bostik Office"/>
            <a:ea typeface="Calibri" panose="020F0502020204030204" pitchFamily="34"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3E0C388824D0645B7C4FB070DCF563D" ma:contentTypeVersion="5" ma:contentTypeDescription="Create a new document." ma:contentTypeScope="" ma:versionID="ff92f7c44b06cc86cc0c0466b7e7c746">
  <xsd:schema xmlns:xsd="http://www.w3.org/2001/XMLSchema" xmlns:xs="http://www.w3.org/2001/XMLSchema" xmlns:p="http://schemas.microsoft.com/office/2006/metadata/properties" xmlns:ns2="860b82cc-ed4a-4d49-bcd6-52a105e8aaf6" targetNamespace="http://schemas.microsoft.com/office/2006/metadata/properties" ma:root="true" ma:fieldsID="e5aecc44fc1ec2bc012f616fb5f32a6b" ns2:_="">
    <xsd:import namespace="860b82cc-ed4a-4d49-bcd6-52a105e8aaf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0b82cc-ed4a-4d49-bcd6-52a105e8aa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9A33BC-B5AD-4EB3-9738-83A0F2897C9B}">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860b82cc-ed4a-4d49-bcd6-52a105e8aaf6"/>
    <ds:schemaRef ds:uri="http://www.w3.org/XML/1998/namespace"/>
  </ds:schemaRefs>
</ds:datastoreItem>
</file>

<file path=customXml/itemProps2.xml><?xml version="1.0" encoding="utf-8"?>
<ds:datastoreItem xmlns:ds="http://schemas.openxmlformats.org/officeDocument/2006/customXml" ds:itemID="{A9D3BAE2-9F52-4B13-9EFC-0E6EA9914C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0b82cc-ed4a-4d49-bcd6-52a105e8aa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917083-9569-48E5-B54B-F4251750BA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3068</TotalTime>
  <Words>971</Words>
  <Application>Microsoft Office PowerPoint</Application>
  <PresentationFormat>Custom</PresentationFormat>
  <Paragraphs>209</Paragraphs>
  <Slides>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Bostik Bold</vt:lpstr>
      <vt:lpstr>Bostik Office</vt:lpstr>
      <vt:lpstr>Bostik Office</vt:lpstr>
      <vt:lpstr>Bostik Regular</vt:lpstr>
      <vt:lpstr>Calibri</vt:lpstr>
      <vt:lpstr>Wingdings</vt:lpstr>
      <vt:lpstr>1</vt:lpstr>
      <vt:lpstr>SL  C320 ARDASOL</vt:lpstr>
      <vt:lpstr>PowerPoint Presentation</vt:lpstr>
    </vt:vector>
  </TitlesOfParts>
  <Company>Arkema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BOCHATON Samantha</dc:creator>
  <cp:lastModifiedBy>RAMOVIC Mirsad</cp:lastModifiedBy>
  <cp:revision>257</cp:revision>
  <dcterms:created xsi:type="dcterms:W3CDTF">2018-03-06T14:28:44Z</dcterms:created>
  <dcterms:modified xsi:type="dcterms:W3CDTF">2023-05-04T11:59:44Z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0x01010023E0C388824D0645B7C4FB070DCF563D</vt:lpwstr>
  </property>
</Properties>
</file>